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6"/>
  </p:notesMasterIdLst>
  <p:sldIdLst>
    <p:sldId id="262" r:id="rId2"/>
    <p:sldId id="271" r:id="rId3"/>
    <p:sldId id="263" r:id="rId4"/>
    <p:sldId id="272" r:id="rId5"/>
    <p:sldId id="274" r:id="rId6"/>
    <p:sldId id="287" r:id="rId7"/>
    <p:sldId id="282" r:id="rId8"/>
    <p:sldId id="288" r:id="rId9"/>
    <p:sldId id="279" r:id="rId10"/>
    <p:sldId id="268" r:id="rId11"/>
    <p:sldId id="283" r:id="rId12"/>
    <p:sldId id="284" r:id="rId13"/>
    <p:sldId id="285" r:id="rId14"/>
    <p:sldId id="286" r:id="rId15"/>
  </p:sldIdLst>
  <p:sldSz cx="12192000" cy="6858000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204B"/>
    <a:srgbClr val="6F09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Střední styl 4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Střední styl 4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94"/>
  </p:normalViewPr>
  <p:slideViewPr>
    <p:cSldViewPr snapToGrid="0" snapToObjects="1">
      <p:cViewPr varScale="1">
        <p:scale>
          <a:sx n="82" d="100"/>
          <a:sy n="82" d="100"/>
        </p:scale>
        <p:origin x="720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176" d="100"/>
          <a:sy n="176" d="100"/>
        </p:scale>
        <p:origin x="500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90ADA2DB-7753-AADB-7A20-8139743206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A0FD662-7D71-4A32-2889-C5757948129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E8FCD7B-66CB-4515-81EE-F3C928605CE5}" type="datetimeFigureOut">
              <a:rPr lang="cs-CZ"/>
              <a:pPr>
                <a:defRPr/>
              </a:pPr>
              <a:t>08.10.2025</a:t>
            </a:fld>
            <a:endParaRPr lang="cs-CZ"/>
          </a:p>
        </p:txBody>
      </p:sp>
      <p:sp>
        <p:nvSpPr>
          <p:cNvPr id="4" name="Zástupný symbol pro obrázek snímku 3">
            <a:extLst>
              <a:ext uri="{FF2B5EF4-FFF2-40B4-BE49-F238E27FC236}">
                <a16:creationId xmlns:a16="http://schemas.microsoft.com/office/drawing/2014/main" id="{8E650A78-FE4E-BE74-EC80-57881EC4410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>
            <a:extLst>
              <a:ext uri="{FF2B5EF4-FFF2-40B4-BE49-F238E27FC236}">
                <a16:creationId xmlns:a16="http://schemas.microsoft.com/office/drawing/2014/main" id="{C2EC1E73-F06A-4809-295C-25FBB4678F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/>
              <a:t>Po kliknutí můžete upravovat styly textu v předloze.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EEB9420-4C44-4B9A-215B-4E26FF3EC0B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48CC8E3-DA40-41B6-AFBB-834F567168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E9ABBB6-E573-4510-B894-D972A3B759F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rgbClr val="BC2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6">
            <a:extLst>
              <a:ext uri="{FF2B5EF4-FFF2-40B4-BE49-F238E27FC236}">
                <a16:creationId xmlns:a16="http://schemas.microsoft.com/office/drawing/2014/main" id="{9851ABCD-5369-84C3-D91E-7E5B3E80C1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488" y="482600"/>
            <a:ext cx="5497512" cy="549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38200" y="1147415"/>
            <a:ext cx="6414247" cy="2387600"/>
          </a:xfrm>
        </p:spPr>
        <p:txBody>
          <a:bodyPr anchor="b"/>
          <a:lstStyle>
            <a:lvl1pPr algn="l">
              <a:defRPr sz="6000" b="1" i="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38200" y="3627090"/>
            <a:ext cx="6414247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5994A204-F134-7EC3-A449-FD3D62115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F092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C59EE03-1139-4F31-8A65-AD316655E873}" type="datetime1">
              <a:rPr lang="cs-CZ"/>
              <a:pPr>
                <a:defRPr/>
              </a:pPr>
              <a:t>08.10.2025</a:t>
            </a:fld>
            <a:r>
              <a:rPr lang="cs-CZ"/>
              <a:t> asdas</a:t>
            </a:r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5F46EFF4-448B-42B0-6A66-32F2488FB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F092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B407A04A-9AB0-0D25-3013-9292D026D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58FD2-D21C-4E6C-825A-D28A3294B00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68103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 3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rázku 2"/>
          <p:cNvSpPr>
            <a:spLocks noGrp="1"/>
          </p:cNvSpPr>
          <p:nvPr>
            <p:ph type="pic" idx="1"/>
          </p:nvPr>
        </p:nvSpPr>
        <p:spPr>
          <a:xfrm>
            <a:off x="8011414" y="365125"/>
            <a:ext cx="3348000" cy="4874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13" name="Zástupný symbol obrázku 2"/>
          <p:cNvSpPr>
            <a:spLocks noGrp="1"/>
          </p:cNvSpPr>
          <p:nvPr>
            <p:ph type="pic" idx="13"/>
          </p:nvPr>
        </p:nvSpPr>
        <p:spPr>
          <a:xfrm>
            <a:off x="836611" y="365125"/>
            <a:ext cx="3348000" cy="4874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8" name="Zástupný symbol obrázku 2"/>
          <p:cNvSpPr>
            <a:spLocks noGrp="1"/>
          </p:cNvSpPr>
          <p:nvPr>
            <p:ph type="pic" idx="14"/>
          </p:nvPr>
        </p:nvSpPr>
        <p:spPr>
          <a:xfrm>
            <a:off x="4424012" y="365125"/>
            <a:ext cx="3348000" cy="4874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10" name="Zástupný obsah 2"/>
          <p:cNvSpPr>
            <a:spLocks noGrp="1"/>
          </p:cNvSpPr>
          <p:nvPr>
            <p:ph idx="15"/>
          </p:nvPr>
        </p:nvSpPr>
        <p:spPr>
          <a:xfrm>
            <a:off x="838200" y="5423647"/>
            <a:ext cx="3346411" cy="753316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1" name="Zástupný obsah 2"/>
          <p:cNvSpPr>
            <a:spLocks noGrp="1"/>
          </p:cNvSpPr>
          <p:nvPr>
            <p:ph idx="16"/>
          </p:nvPr>
        </p:nvSpPr>
        <p:spPr>
          <a:xfrm>
            <a:off x="4422794" y="5423647"/>
            <a:ext cx="3346411" cy="753316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2" name="Zástupný obsah 2"/>
          <p:cNvSpPr>
            <a:spLocks noGrp="1"/>
          </p:cNvSpPr>
          <p:nvPr>
            <p:ph idx="17"/>
          </p:nvPr>
        </p:nvSpPr>
        <p:spPr>
          <a:xfrm>
            <a:off x="8007389" y="5423647"/>
            <a:ext cx="3346411" cy="753316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2" name="Zástupný symbol pro datum 3">
            <a:extLst>
              <a:ext uri="{FF2B5EF4-FFF2-40B4-BE49-F238E27FC236}">
                <a16:creationId xmlns:a16="http://schemas.microsoft.com/office/drawing/2014/main" id="{A2D4600E-1E8C-6550-A41C-0F1CC1AD6828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A03B2-0DD0-410B-BD72-65A6144B22BE}" type="datetime1">
              <a:rPr lang="cs-CZ"/>
              <a:pPr>
                <a:defRPr/>
              </a:pPr>
              <a:t>08.10.2025</a:t>
            </a:fld>
            <a:endParaRPr lang="cs-CZ"/>
          </a:p>
        </p:txBody>
      </p:sp>
      <p:sp>
        <p:nvSpPr>
          <p:cNvPr id="4" name="Zástupný symbol pro zápatí 4">
            <a:extLst>
              <a:ext uri="{FF2B5EF4-FFF2-40B4-BE49-F238E27FC236}">
                <a16:creationId xmlns:a16="http://schemas.microsoft.com/office/drawing/2014/main" id="{2C3721FA-329B-640C-4112-A9AD13EF19D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4617CB0D-25CE-948E-864C-3F4C3A3C446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39C3F-63C7-4FCA-956B-18B661616A6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1088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rázku 2"/>
          <p:cNvSpPr>
            <a:spLocks noGrp="1"/>
          </p:cNvSpPr>
          <p:nvPr>
            <p:ph type="pic" idx="1"/>
          </p:nvPr>
        </p:nvSpPr>
        <p:spPr>
          <a:xfrm>
            <a:off x="6275294" y="365125"/>
            <a:ext cx="5080094" cy="4874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13" name="Zástupný symbol obrázku 2"/>
          <p:cNvSpPr>
            <a:spLocks noGrp="1"/>
          </p:cNvSpPr>
          <p:nvPr>
            <p:ph type="pic" idx="13"/>
          </p:nvPr>
        </p:nvSpPr>
        <p:spPr>
          <a:xfrm>
            <a:off x="836612" y="365125"/>
            <a:ext cx="5080094" cy="4874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15" name="Zástupný obsah 2"/>
          <p:cNvSpPr>
            <a:spLocks noGrp="1"/>
          </p:cNvSpPr>
          <p:nvPr>
            <p:ph idx="15"/>
          </p:nvPr>
        </p:nvSpPr>
        <p:spPr>
          <a:xfrm>
            <a:off x="838200" y="5423647"/>
            <a:ext cx="5078506" cy="753316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6" name="Zástupný obsah 2"/>
          <p:cNvSpPr>
            <a:spLocks noGrp="1"/>
          </p:cNvSpPr>
          <p:nvPr>
            <p:ph idx="16"/>
          </p:nvPr>
        </p:nvSpPr>
        <p:spPr>
          <a:xfrm>
            <a:off x="6275294" y="5432106"/>
            <a:ext cx="5078506" cy="753316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2" name="Zástupný symbol pro datum 3">
            <a:extLst>
              <a:ext uri="{FF2B5EF4-FFF2-40B4-BE49-F238E27FC236}">
                <a16:creationId xmlns:a16="http://schemas.microsoft.com/office/drawing/2014/main" id="{95435FA0-F65D-411F-5CAD-9D82ECE9D781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4DB91-0010-475C-9DEA-2E7D7A7553D8}" type="datetime1">
              <a:rPr lang="cs-CZ"/>
              <a:pPr>
                <a:defRPr/>
              </a:pPr>
              <a:t>08.10.2025</a:t>
            </a:fld>
            <a:endParaRPr lang="cs-CZ"/>
          </a:p>
        </p:txBody>
      </p:sp>
      <p:sp>
        <p:nvSpPr>
          <p:cNvPr id="4" name="Zástupný symbol pro zápatí 4">
            <a:extLst>
              <a:ext uri="{FF2B5EF4-FFF2-40B4-BE49-F238E27FC236}">
                <a16:creationId xmlns:a16="http://schemas.microsoft.com/office/drawing/2014/main" id="{71BA6542-995C-80E4-3FD8-0198B23CA570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B7991C6C-C399-47A7-F657-41DF74E7A20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12A24-2CE5-4836-963A-48DE8336AB4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37250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 1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6">
            <a:extLst>
              <a:ext uri="{FF2B5EF4-FFF2-40B4-BE49-F238E27FC236}">
                <a16:creationId xmlns:a16="http://schemas.microsoft.com/office/drawing/2014/main" id="{EE82F7B2-9349-1274-6F62-1EC2833D64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75" y="136525"/>
            <a:ext cx="1685925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Zástupný symbol obrázku 2"/>
          <p:cNvSpPr>
            <a:spLocks noGrp="1"/>
          </p:cNvSpPr>
          <p:nvPr>
            <p:ph type="pic" idx="13"/>
          </p:nvPr>
        </p:nvSpPr>
        <p:spPr>
          <a:xfrm>
            <a:off x="836611" y="365125"/>
            <a:ext cx="10515600" cy="4874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19" name="Zástupný obsah 2"/>
          <p:cNvSpPr>
            <a:spLocks noGrp="1"/>
          </p:cNvSpPr>
          <p:nvPr>
            <p:ph idx="15"/>
          </p:nvPr>
        </p:nvSpPr>
        <p:spPr>
          <a:xfrm>
            <a:off x="838200" y="5423647"/>
            <a:ext cx="10515600" cy="753316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Zástupný symbol pro datum 4">
            <a:extLst>
              <a:ext uri="{FF2B5EF4-FFF2-40B4-BE49-F238E27FC236}">
                <a16:creationId xmlns:a16="http://schemas.microsoft.com/office/drawing/2014/main" id="{14A11F09-19E9-66B1-4180-47C48B88272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F5FC5-69E4-4D10-B886-5027807D4336}" type="datetime1">
              <a:rPr lang="cs-CZ"/>
              <a:pPr>
                <a:defRPr/>
              </a:pPr>
              <a:t>08.10.2025</a:t>
            </a:fld>
            <a:endParaRPr lang="cs-CZ"/>
          </a:p>
        </p:txBody>
      </p:sp>
      <p:sp>
        <p:nvSpPr>
          <p:cNvPr id="4" name="Zástupný symbol pro zápatí 5">
            <a:extLst>
              <a:ext uri="{FF2B5EF4-FFF2-40B4-BE49-F238E27FC236}">
                <a16:creationId xmlns:a16="http://schemas.microsoft.com/office/drawing/2014/main" id="{0C2336A9-B579-39BD-59A6-150C093184B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6">
            <a:extLst>
              <a:ext uri="{FF2B5EF4-FFF2-40B4-BE49-F238E27FC236}">
                <a16:creationId xmlns:a16="http://schemas.microsoft.com/office/drawing/2014/main" id="{65966EB9-78A1-43CA-6449-97734E6773A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03F10-B634-4A51-A718-2A42F7DBB73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99057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louč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6">
            <a:extLst>
              <a:ext uri="{FF2B5EF4-FFF2-40B4-BE49-F238E27FC236}">
                <a16:creationId xmlns:a16="http://schemas.microsoft.com/office/drawing/2014/main" id="{CBBDA299-8BD8-909D-E307-135963F9F9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100" y="579438"/>
            <a:ext cx="57531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Nadpis 1"/>
          <p:cNvSpPr>
            <a:spLocks noGrp="1"/>
          </p:cNvSpPr>
          <p:nvPr>
            <p:ph type="title"/>
          </p:nvPr>
        </p:nvSpPr>
        <p:spPr>
          <a:xfrm>
            <a:off x="831850" y="1676120"/>
            <a:ext cx="10515600" cy="1989884"/>
          </a:xfrm>
        </p:spPr>
        <p:txBody>
          <a:bodyPr anchor="b">
            <a:normAutofit/>
          </a:bodyPr>
          <a:lstStyle>
            <a:lvl1pPr algn="ctr">
              <a:defRPr sz="4800" cap="all" baseline="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16" name="Zástupný text 2"/>
          <p:cNvSpPr>
            <a:spLocks noGrp="1"/>
          </p:cNvSpPr>
          <p:nvPr>
            <p:ph type="body" idx="1"/>
          </p:nvPr>
        </p:nvSpPr>
        <p:spPr>
          <a:xfrm>
            <a:off x="831850" y="3692992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Zástupný symbol pro datum 3">
            <a:extLst>
              <a:ext uri="{FF2B5EF4-FFF2-40B4-BE49-F238E27FC236}">
                <a16:creationId xmlns:a16="http://schemas.microsoft.com/office/drawing/2014/main" id="{6985B774-72A6-14FC-60DA-C5F5A6E8E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755BA-AF1C-4796-8E32-836FBF0923CD}" type="datetime1">
              <a:rPr lang="cs-CZ"/>
              <a:pPr>
                <a:defRPr/>
              </a:pPr>
              <a:t>08.10.2025</a:t>
            </a:fld>
            <a:endParaRPr lang="cs-CZ"/>
          </a:p>
        </p:txBody>
      </p:sp>
      <p:sp>
        <p:nvSpPr>
          <p:cNvPr id="4" name="Zástupný symbol pro zápatí 4">
            <a:extLst>
              <a:ext uri="{FF2B5EF4-FFF2-40B4-BE49-F238E27FC236}">
                <a16:creationId xmlns:a16="http://schemas.microsoft.com/office/drawing/2014/main" id="{6CBC5BF4-505D-7459-F4DE-EFA6FF016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F785DD58-0FAA-D58C-1CBD-50DA07AA5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117A8-58F4-4C25-931F-170C9D19B69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48260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6">
            <a:extLst>
              <a:ext uri="{FF2B5EF4-FFF2-40B4-BE49-F238E27FC236}">
                <a16:creationId xmlns:a16="http://schemas.microsoft.com/office/drawing/2014/main" id="{BF6A4457-F1C3-D9C5-456A-75718324BB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175" y="296863"/>
            <a:ext cx="2266950" cy="226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676120"/>
            <a:ext cx="10515600" cy="1989884"/>
          </a:xfrm>
        </p:spPr>
        <p:txBody>
          <a:bodyPr anchor="b">
            <a:normAutofit/>
          </a:bodyPr>
          <a:lstStyle>
            <a:lvl1pPr algn="ctr">
              <a:defRPr sz="4800" cap="all" baseline="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831850" y="3692992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19F7F561-93EB-9BB2-9C5A-EE7C083E0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27C36-D256-44F2-8C19-FA265982C49E}" type="datetime1">
              <a:rPr lang="cs-CZ"/>
              <a:pPr>
                <a:defRPr/>
              </a:pPr>
              <a:t>08.10.2025</a:t>
            </a:fld>
            <a:endParaRPr 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8E3FCE7F-33F6-B174-B59C-DE87FD01E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6AE1A7E6-7193-1D77-F1C1-B0A406D29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733A8-AFE3-4104-AE61-B0211D84EB2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62011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6">
            <a:extLst>
              <a:ext uri="{FF2B5EF4-FFF2-40B4-BE49-F238E27FC236}">
                <a16:creationId xmlns:a16="http://schemas.microsoft.com/office/drawing/2014/main" id="{5ABBB065-BD93-5776-B3CB-6807B4EA4D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75" y="136525"/>
            <a:ext cx="1685925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431306" cy="1325563"/>
          </a:xfrm>
        </p:spPr>
        <p:txBody>
          <a:bodyPr>
            <a:normAutofit/>
          </a:bodyPr>
          <a:lstStyle>
            <a:lvl1pPr>
              <a:defRPr sz="4200" cap="all" baseline="0">
                <a:solidFill>
                  <a:srgbClr val="BC204B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AB23498E-014B-631A-DDBA-C364DD4E4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0D5E4-082C-47A6-BD5F-CB825353014E}" type="datetime1">
              <a:rPr lang="cs-CZ"/>
              <a:pPr>
                <a:defRPr/>
              </a:pPr>
              <a:t>08.10.2025</a:t>
            </a:fld>
            <a:endParaRPr 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EB428027-A5AD-D6D9-1EC7-F95F67841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5DC9B49F-00C5-FA77-9219-B8711A4D3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1E1B2-A912-4209-9563-33AE0086F93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36782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6">
            <a:extLst>
              <a:ext uri="{FF2B5EF4-FFF2-40B4-BE49-F238E27FC236}">
                <a16:creationId xmlns:a16="http://schemas.microsoft.com/office/drawing/2014/main" id="{0A3066AD-8BE6-42D4-2AD6-5AA88FD76A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75" y="136525"/>
            <a:ext cx="1685925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431306" cy="1325563"/>
          </a:xfrm>
        </p:spPr>
        <p:txBody>
          <a:bodyPr>
            <a:normAutofit/>
          </a:bodyPr>
          <a:lstStyle>
            <a:lvl1pPr>
              <a:defRPr sz="4200" cap="all" baseline="0">
                <a:solidFill>
                  <a:srgbClr val="BC204B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11FE0DE-35CD-AFF5-E267-F87F277E3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28F11-E916-400A-8DF6-5A08055B15A3}" type="datetime1">
              <a:rPr lang="cs-CZ"/>
              <a:pPr>
                <a:defRPr/>
              </a:pPr>
              <a:t>08.10.2025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E61B353-983D-A0DE-686C-BD9336817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AA04861-31B7-F5C9-F892-212B000AF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1334F-C0BE-4B46-A51B-FBAE0524D2B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72954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6">
            <a:extLst>
              <a:ext uri="{FF2B5EF4-FFF2-40B4-BE49-F238E27FC236}">
                <a16:creationId xmlns:a16="http://schemas.microsoft.com/office/drawing/2014/main" id="{E2B44586-8DDD-C820-4969-AB0E798FA8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75" y="136525"/>
            <a:ext cx="1685925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431306" cy="1325563"/>
          </a:xfrm>
        </p:spPr>
        <p:txBody>
          <a:bodyPr>
            <a:normAutofit/>
          </a:bodyPr>
          <a:lstStyle>
            <a:lvl1pPr>
              <a:defRPr sz="4200" cap="all" baseline="0">
                <a:solidFill>
                  <a:srgbClr val="BC204B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EB29CB9-B6B4-6047-DA9E-AC2C25686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283DB-7E4B-462A-B13D-B6BC1A995CC6}" type="datetime1">
              <a:rPr lang="cs-CZ"/>
              <a:pPr>
                <a:defRPr/>
              </a:pPr>
              <a:t>08.10.2025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68DAF0B3-3560-053C-DA49-52B574475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ED61614-E56B-6257-C763-D638AB238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3DC4B-A496-4214-B77D-0B00D921A47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08388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6">
            <a:extLst>
              <a:ext uri="{FF2B5EF4-FFF2-40B4-BE49-F238E27FC236}">
                <a16:creationId xmlns:a16="http://schemas.microsoft.com/office/drawing/2014/main" id="{E22681F8-F1BD-ACF2-DA72-E030FFB221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75" y="136525"/>
            <a:ext cx="1685925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431306" cy="1325563"/>
          </a:xfrm>
        </p:spPr>
        <p:txBody>
          <a:bodyPr>
            <a:normAutofit/>
          </a:bodyPr>
          <a:lstStyle>
            <a:lvl1pPr>
              <a:defRPr sz="4200" cap="all" baseline="0">
                <a:solidFill>
                  <a:srgbClr val="BC204B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FE66FC4-EFD1-D53A-9206-2E23F19A4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4784C-6488-46C8-BB37-0AA37ABF45E7}" type="datetime1">
              <a:rPr lang="cs-CZ"/>
              <a:pPr>
                <a:defRPr/>
              </a:pPr>
              <a:t>08.10.2025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33E6D19-067D-3B48-7DE0-88DDCF977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E0F43BD-F100-829E-155D-2C1E67DAE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78C48-A139-44E3-ADBA-FEA9CF87B4B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6687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ál 4">
            <a:extLst>
              <a:ext uri="{FF2B5EF4-FFF2-40B4-BE49-F238E27FC236}">
                <a16:creationId xmlns:a16="http://schemas.microsoft.com/office/drawing/2014/main" id="{513F279F-9B73-3E19-B27A-E64E4D8CE1B8}"/>
              </a:ext>
            </a:extLst>
          </p:cNvPr>
          <p:cNvSpPr/>
          <p:nvPr userDrawn="1"/>
        </p:nvSpPr>
        <p:spPr>
          <a:xfrm>
            <a:off x="1509713" y="2584450"/>
            <a:ext cx="3294062" cy="3284538"/>
          </a:xfrm>
          <a:prstGeom prst="ellipse">
            <a:avLst/>
          </a:prstGeom>
          <a:solidFill>
            <a:srgbClr val="BC2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A3FFEDAE-2B72-6931-8A5A-183BC9C27AFD}"/>
              </a:ext>
            </a:extLst>
          </p:cNvPr>
          <p:cNvSpPr/>
          <p:nvPr userDrawn="1"/>
        </p:nvSpPr>
        <p:spPr>
          <a:xfrm>
            <a:off x="0" y="0"/>
            <a:ext cx="3128963" cy="5868988"/>
          </a:xfrm>
          <a:prstGeom prst="rect">
            <a:avLst/>
          </a:prstGeom>
          <a:solidFill>
            <a:srgbClr val="BC2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C0663ECE-697F-1B57-4AC1-56347954629F}"/>
              </a:ext>
            </a:extLst>
          </p:cNvPr>
          <p:cNvSpPr/>
          <p:nvPr userDrawn="1"/>
        </p:nvSpPr>
        <p:spPr>
          <a:xfrm>
            <a:off x="11113" y="0"/>
            <a:ext cx="4792662" cy="4251325"/>
          </a:xfrm>
          <a:prstGeom prst="rect">
            <a:avLst/>
          </a:prstGeom>
          <a:solidFill>
            <a:srgbClr val="BC2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pic>
        <p:nvPicPr>
          <p:cNvPr id="8" name="Obrázek 9">
            <a:extLst>
              <a:ext uri="{FF2B5EF4-FFF2-40B4-BE49-F238E27FC236}">
                <a16:creationId xmlns:a16="http://schemas.microsoft.com/office/drawing/2014/main" id="{C4E9D551-AF1A-9FBD-A212-EDB0129A4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136525"/>
            <a:ext cx="1684337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1464142"/>
            <a:ext cx="3543953" cy="1600200"/>
          </a:xfrm>
        </p:spPr>
        <p:txBody>
          <a:bodyPr anchor="b"/>
          <a:lstStyle>
            <a:lvl1pPr>
              <a:defRPr sz="3200" cap="all" baseline="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/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/>
          </p:nvPr>
        </p:nvSpPr>
        <p:spPr>
          <a:xfrm>
            <a:off x="839788" y="3064343"/>
            <a:ext cx="3543953" cy="2377610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Zástupný symbol pro datum 4">
            <a:extLst>
              <a:ext uri="{FF2B5EF4-FFF2-40B4-BE49-F238E27FC236}">
                <a16:creationId xmlns:a16="http://schemas.microsoft.com/office/drawing/2014/main" id="{0531BC96-924A-718D-7B62-40C08C94A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8405D-04E6-4FFA-8651-2342C60BD2CA}" type="datetime1">
              <a:rPr lang="cs-CZ"/>
              <a:pPr>
                <a:defRPr/>
              </a:pPr>
              <a:t>08.10.2025</a:t>
            </a:fld>
            <a:endParaRPr lang="cs-CZ"/>
          </a:p>
        </p:txBody>
      </p:sp>
      <p:sp>
        <p:nvSpPr>
          <p:cNvPr id="10" name="Zástupný symbol pro zápatí 5">
            <a:extLst>
              <a:ext uri="{FF2B5EF4-FFF2-40B4-BE49-F238E27FC236}">
                <a16:creationId xmlns:a16="http://schemas.microsoft.com/office/drawing/2014/main" id="{A699158D-8F6E-F216-9CAF-FFFF1F611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" name="Zástupný symbol pro číslo snímku 6">
            <a:extLst>
              <a:ext uri="{FF2B5EF4-FFF2-40B4-BE49-F238E27FC236}">
                <a16:creationId xmlns:a16="http://schemas.microsoft.com/office/drawing/2014/main" id="{31067D18-1646-AC93-806A-37891B4CE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0ADE1-7B2C-4DFE-AC83-EDB63E4D5DE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10942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ek vlevo obsah vpravo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6">
            <a:extLst>
              <a:ext uri="{FF2B5EF4-FFF2-40B4-BE49-F238E27FC236}">
                <a16:creationId xmlns:a16="http://schemas.microsoft.com/office/drawing/2014/main" id="{ABD99939-5570-0C14-BDE7-13E24A5967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136525"/>
            <a:ext cx="1684337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839788" y="1464142"/>
            <a:ext cx="3543953" cy="1600200"/>
          </a:xfrm>
        </p:spPr>
        <p:txBody>
          <a:bodyPr anchor="b"/>
          <a:lstStyle>
            <a:lvl1pPr>
              <a:defRPr sz="3200" cap="all" baseline="0">
                <a:solidFill>
                  <a:srgbClr val="BC204B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9" name="Zástupný text 3"/>
          <p:cNvSpPr>
            <a:spLocks noGrp="1"/>
          </p:cNvSpPr>
          <p:nvPr>
            <p:ph type="body" sz="half" idx="2"/>
          </p:nvPr>
        </p:nvSpPr>
        <p:spPr>
          <a:xfrm>
            <a:off x="839788" y="3064343"/>
            <a:ext cx="3543953" cy="237761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1" name="Zástupný obsah 2"/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Zástupný symbol pro datum 4">
            <a:extLst>
              <a:ext uri="{FF2B5EF4-FFF2-40B4-BE49-F238E27FC236}">
                <a16:creationId xmlns:a16="http://schemas.microsoft.com/office/drawing/2014/main" id="{D9F897F2-4AB8-2EC6-ED7A-C83C31C71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6DBDC-E107-45F3-851E-C166DB5B4AC9}" type="datetime1">
              <a:rPr lang="cs-CZ"/>
              <a:pPr>
                <a:defRPr/>
              </a:pPr>
              <a:t>08.10.2025</a:t>
            </a:fld>
            <a:endParaRPr lang="cs-CZ"/>
          </a:p>
        </p:txBody>
      </p:sp>
      <p:sp>
        <p:nvSpPr>
          <p:cNvPr id="4" name="Zástupný symbol pro zápatí 5">
            <a:extLst>
              <a:ext uri="{FF2B5EF4-FFF2-40B4-BE49-F238E27FC236}">
                <a16:creationId xmlns:a16="http://schemas.microsoft.com/office/drawing/2014/main" id="{EC91B7FE-0980-4B1C-ED8E-D75E4C498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6">
            <a:extLst>
              <a:ext uri="{FF2B5EF4-FFF2-40B4-BE49-F238E27FC236}">
                <a16:creationId xmlns:a16="http://schemas.microsoft.com/office/drawing/2014/main" id="{0E5C2909-00A4-D2B4-3B12-0F3747B4C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0F9CF-63BE-43E8-8709-DED3C25F289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86309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 vle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6">
            <a:extLst>
              <a:ext uri="{FF2B5EF4-FFF2-40B4-BE49-F238E27FC236}">
                <a16:creationId xmlns:a16="http://schemas.microsoft.com/office/drawing/2014/main" id="{09823F94-FC3E-3BBA-7930-58A6B64415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136525"/>
            <a:ext cx="1684337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obrázk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839788" y="1464142"/>
            <a:ext cx="3543953" cy="1600200"/>
          </a:xfrm>
        </p:spPr>
        <p:txBody>
          <a:bodyPr anchor="b"/>
          <a:lstStyle>
            <a:lvl1pPr>
              <a:defRPr sz="3200" cap="all" baseline="0">
                <a:solidFill>
                  <a:srgbClr val="BC204B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9" name="Zástupný text 3"/>
          <p:cNvSpPr>
            <a:spLocks noGrp="1"/>
          </p:cNvSpPr>
          <p:nvPr>
            <p:ph type="body" sz="half" idx="2"/>
          </p:nvPr>
        </p:nvSpPr>
        <p:spPr>
          <a:xfrm>
            <a:off x="839788" y="3064343"/>
            <a:ext cx="3543953" cy="237761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4">
            <a:extLst>
              <a:ext uri="{FF2B5EF4-FFF2-40B4-BE49-F238E27FC236}">
                <a16:creationId xmlns:a16="http://schemas.microsoft.com/office/drawing/2014/main" id="{4401019A-BD48-D88F-F58F-8BFD99F10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FD21B-EC59-468C-B252-9A11E3C22114}" type="datetime1">
              <a:rPr lang="cs-CZ"/>
              <a:pPr>
                <a:defRPr/>
              </a:pPr>
              <a:t>08.10.2025</a:t>
            </a:fld>
            <a:endParaRPr lang="cs-CZ"/>
          </a:p>
        </p:txBody>
      </p:sp>
      <p:sp>
        <p:nvSpPr>
          <p:cNvPr id="5" name="Zástupný symbol pro zápatí 5">
            <a:extLst>
              <a:ext uri="{FF2B5EF4-FFF2-40B4-BE49-F238E27FC236}">
                <a16:creationId xmlns:a16="http://schemas.microsoft.com/office/drawing/2014/main" id="{1A6C7340-BFE9-50AC-EA79-7423159D6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6">
            <a:extLst>
              <a:ext uri="{FF2B5EF4-FFF2-40B4-BE49-F238E27FC236}">
                <a16:creationId xmlns:a16="http://schemas.microsoft.com/office/drawing/2014/main" id="{3EC28317-9AAA-D2C9-D3F5-99A8A5DC7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36AC4-296B-4C23-9EEA-75D3D878911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93601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nadpis 1">
            <a:extLst>
              <a:ext uri="{FF2B5EF4-FFF2-40B4-BE49-F238E27FC236}">
                <a16:creationId xmlns:a16="http://schemas.microsoft.com/office/drawing/2014/main" id="{81A81E41-787F-BC98-C67A-E156D3136F1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</a:p>
        </p:txBody>
      </p:sp>
      <p:sp>
        <p:nvSpPr>
          <p:cNvPr id="1027" name="Zástupný text 2">
            <a:extLst>
              <a:ext uri="{FF2B5EF4-FFF2-40B4-BE49-F238E27FC236}">
                <a16:creationId xmlns:a16="http://schemas.microsoft.com/office/drawing/2014/main" id="{419BCAA4-B63A-AF85-DF5E-41962807939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Po kliknutí můžete upravovat styly textu v předloze.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6ED4060-D520-5FED-DDFF-CE32264532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solidFill>
                  <a:srgbClr val="6F092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24029CC-5459-4D95-A1BC-699E72839EE4}" type="datetime1">
              <a:rPr lang="cs-CZ"/>
              <a:pPr>
                <a:defRPr/>
              </a:pPr>
              <a:t>08.10.2025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458E730-42D4-85DF-D58D-7A5B4A9724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solidFill>
                  <a:srgbClr val="6F092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3753A57-D9E7-C04C-1015-6C181FCAB8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6F0926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0792764-F082-421E-9240-BBE41103386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3" r:id="rId1"/>
    <p:sldLayoutId id="2147484264" r:id="rId2"/>
    <p:sldLayoutId id="2147484265" r:id="rId3"/>
    <p:sldLayoutId id="2147484266" r:id="rId4"/>
    <p:sldLayoutId id="2147484267" r:id="rId5"/>
    <p:sldLayoutId id="2147484268" r:id="rId6"/>
    <p:sldLayoutId id="2147484269" r:id="rId7"/>
    <p:sldLayoutId id="2147484270" r:id="rId8"/>
    <p:sldLayoutId id="2147484271" r:id="rId9"/>
    <p:sldLayoutId id="2147484261" r:id="rId10"/>
    <p:sldLayoutId id="2147484262" r:id="rId11"/>
    <p:sldLayoutId id="2147484272" r:id="rId12"/>
    <p:sldLayoutId id="2147484273" r:id="rId13"/>
  </p:sldLayoutIdLst>
  <p:hf hdr="0" ft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 kern="1200">
          <a:solidFill>
            <a:srgbClr val="BC204B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rgbClr val="BC204B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rgbClr val="BC204B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rgbClr val="BC204B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rgbClr val="BC204B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rgbClr val="BC204B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rgbClr val="BC204B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rgbClr val="BC204B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rgbClr val="BC204B"/>
          </a:solidFill>
          <a:latin typeface="Arial" charset="0"/>
          <a:cs typeface="Arial" charset="0"/>
        </a:defRPr>
      </a:lvl9pPr>
    </p:titleStyle>
    <p:bodyStyle>
      <a:lvl1pPr marL="228600" indent="-228600" algn="l" rtl="0" eaLnBrk="0" fontAlgn="base" hangingPunct="0">
        <a:lnSpc>
          <a:spcPct val="15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rtl="0" eaLnBrk="0" fontAlgn="base" hangingPunct="0">
        <a:lnSpc>
          <a:spcPct val="15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lnSpc>
          <a:spcPct val="15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lnSpc>
          <a:spcPct val="15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lnSpc>
          <a:spcPct val="15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rmat.cz/" TargetMode="External"/><Relationship Id="rId2" Type="http://schemas.openxmlformats.org/officeDocument/2006/relationships/hyperlink" Target="https://www.prihlaskynastredni.cz/rodice-zaci.html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pedagogicke.info/2023/12/cermat-novy-algoritmus-pro-prijimaci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86C33380-AB77-E12C-A2A7-A0D34BB5F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930400"/>
            <a:ext cx="4560888" cy="1600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800" dirty="0"/>
              <a:t>Přijímací řízení 2026</a:t>
            </a:r>
          </a:p>
        </p:txBody>
      </p:sp>
      <p:sp>
        <p:nvSpPr>
          <p:cNvPr id="14339" name="Zástupný text 5">
            <a:extLst>
              <a:ext uri="{FF2B5EF4-FFF2-40B4-BE49-F238E27FC236}">
                <a16:creationId xmlns:a16="http://schemas.microsoft.com/office/drawing/2014/main" id="{37C8D784-A929-56B2-2B16-6353995A5A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2400" y="4827588"/>
            <a:ext cx="3543300" cy="2378075"/>
          </a:xfrm>
        </p:spPr>
        <p:txBody>
          <a:bodyPr/>
          <a:lstStyle/>
          <a:p>
            <a:pPr eaLnBrk="1" hangingPunct="1"/>
            <a:r>
              <a:rPr lang="cs-CZ" altLang="cs-CZ" dirty="0"/>
              <a:t>8. 10. 2025</a:t>
            </a:r>
          </a:p>
          <a:p>
            <a:pPr eaLnBrk="1" hangingPunct="1"/>
            <a:r>
              <a:rPr lang="cs-CZ" altLang="cs-CZ" dirty="0"/>
              <a:t>Mgr. Alena Svanovská</a:t>
            </a:r>
          </a:p>
        </p:txBody>
      </p:sp>
      <p:pic>
        <p:nvPicPr>
          <p:cNvPr id="14340" name="Picture 7" descr="Není k dispozici žádný popis fotky.">
            <a:extLst>
              <a:ext uri="{FF2B5EF4-FFF2-40B4-BE49-F238E27FC236}">
                <a16:creationId xmlns:a16="http://schemas.microsoft.com/office/drawing/2014/main" id="{DC0A9293-84B5-F050-3339-564DE8DB274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59475" y="457200"/>
            <a:ext cx="5403850" cy="5403850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2A2229CE-F474-7AA4-D365-6C132E867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975" y="273050"/>
            <a:ext cx="8961438" cy="1325563"/>
          </a:xfrm>
        </p:spPr>
        <p:txBody>
          <a:bodyPr/>
          <a:lstStyle/>
          <a:p>
            <a:pPr>
              <a:defRPr/>
            </a:pPr>
            <a:r>
              <a:rPr lang="cs-CZ" dirty="0"/>
              <a:t>Termíny zkoušek </a:t>
            </a:r>
          </a:p>
        </p:txBody>
      </p:sp>
      <p:sp>
        <p:nvSpPr>
          <p:cNvPr id="23555" name="Zástupný symbol pro datum 6">
            <a:extLst>
              <a:ext uri="{FF2B5EF4-FFF2-40B4-BE49-F238E27FC236}">
                <a16:creationId xmlns:a16="http://schemas.microsoft.com/office/drawing/2014/main" id="{E6416501-AC1B-F465-98BE-31083FB4D869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7669B2A4-56A4-4279-92DB-78F8592F4904}" type="datetime1">
              <a:rPr lang="cs-CZ" altLang="cs-CZ" sz="1200" smtClean="0">
                <a:solidFill>
                  <a:srgbClr val="6F0926"/>
                </a:solidFill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08.10.2025</a:t>
            </a:fld>
            <a:endParaRPr lang="cs-CZ" altLang="cs-CZ" sz="1200">
              <a:solidFill>
                <a:srgbClr val="6F0926"/>
              </a:solidFill>
            </a:endParaRPr>
          </a:p>
        </p:txBody>
      </p:sp>
      <p:sp>
        <p:nvSpPr>
          <p:cNvPr id="23556" name="Zástupný symbol pro číslo snímku 7">
            <a:extLst>
              <a:ext uri="{FF2B5EF4-FFF2-40B4-BE49-F238E27FC236}">
                <a16:creationId xmlns:a16="http://schemas.microsoft.com/office/drawing/2014/main" id="{02FBF7DE-861C-2254-A039-96A08F5A8D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DF5C50A-BDF5-4B7C-A233-50EE3ED93A04}" type="slidenum">
              <a:rPr lang="cs-CZ" altLang="cs-CZ" sz="1200" smtClean="0">
                <a:solidFill>
                  <a:srgbClr val="6F0926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10</a:t>
            </a:fld>
            <a:endParaRPr lang="cs-CZ" altLang="cs-CZ" sz="1200">
              <a:solidFill>
                <a:srgbClr val="6F0926"/>
              </a:solidFill>
            </a:endParaRPr>
          </a:p>
        </p:txBody>
      </p:sp>
      <p:sp>
        <p:nvSpPr>
          <p:cNvPr id="23557" name="TextovéPole 1">
            <a:extLst>
              <a:ext uri="{FF2B5EF4-FFF2-40B4-BE49-F238E27FC236}">
                <a16:creationId xmlns:a16="http://schemas.microsoft.com/office/drawing/2014/main" id="{2106566B-4F90-FE2E-03BE-E562A291D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" y="1598613"/>
            <a:ext cx="1089025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3200" dirty="0">
                <a:latin typeface="Calibri" panose="020F0502020204030204" pitchFamily="34" charset="0"/>
              </a:rPr>
              <a:t>Osmileté gymnázium 14. a 15. dubna 2026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cs-CZ" altLang="cs-CZ" sz="3200"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3200" dirty="0">
                <a:latin typeface="Calibri" panose="020F0502020204030204" pitchFamily="34" charset="0"/>
              </a:rPr>
              <a:t>Čtyřleté gymnázium 10. a 13. dubna 2026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cs-CZ" altLang="cs-CZ" sz="3200"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3200" dirty="0">
                <a:latin typeface="Calibri" panose="020F0502020204030204" pitchFamily="34" charset="0"/>
              </a:rPr>
              <a:t>Náhradní 29. a 30. dubna 2026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cs-CZ" altLang="cs-CZ" sz="3200"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3200" dirty="0">
                <a:latin typeface="Calibri" panose="020F0502020204030204" pitchFamily="34" charset="0"/>
              </a:rPr>
              <a:t>Místo konání: určí CERMAT, bude uvedeno v pozvánce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text 1">
            <a:extLst>
              <a:ext uri="{FF2B5EF4-FFF2-40B4-BE49-F238E27FC236}">
                <a16:creationId xmlns:a16="http://schemas.microsoft.com/office/drawing/2014/main" id="{16D337F4-E220-1028-9D01-B27B48F916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0825" y="1316038"/>
            <a:ext cx="5702300" cy="823912"/>
          </a:xfrm>
        </p:spPr>
        <p:txBody>
          <a:bodyPr/>
          <a:lstStyle/>
          <a:p>
            <a:r>
              <a:rPr lang="cs-CZ" altLang="cs-CZ" dirty="0"/>
              <a:t>Zveřejnění 15. 5. 2026 v IS a ve škole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15CAA6C-B13D-E838-8626-89795E5E9F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0338" y="2371725"/>
            <a:ext cx="6708775" cy="3684588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cs-CZ" dirty="0">
                <a:latin typeface="+mn-lt"/>
              </a:rPr>
              <a:t>Uchazeč bude přijat do toho oboru vzdělání, který má v přihlášce nejvyšší prioritu (je uveden na nejvyšším místě) a u nějž jej výsledky přijímacího řízení opravňují k přijetí. Do ostatních oborů vzdělání </a:t>
            </a:r>
            <a:r>
              <a:rPr lang="cs-CZ" b="1" dirty="0">
                <a:latin typeface="+mn-lt"/>
              </a:rPr>
              <a:t>nebude</a:t>
            </a:r>
            <a:r>
              <a:rPr lang="cs-CZ" dirty="0">
                <a:latin typeface="+mn-lt"/>
              </a:rPr>
              <a:t> přijat!</a:t>
            </a:r>
          </a:p>
        </p:txBody>
      </p:sp>
      <p:sp>
        <p:nvSpPr>
          <p:cNvPr id="24580" name="Zástupný text 3">
            <a:extLst>
              <a:ext uri="{FF2B5EF4-FFF2-40B4-BE49-F238E27FC236}">
                <a16:creationId xmlns:a16="http://schemas.microsoft.com/office/drawing/2014/main" id="{3A977535-7D9D-871B-78E9-E5693A063E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297506" y="1727994"/>
            <a:ext cx="5183188" cy="823913"/>
          </a:xfrm>
        </p:spPr>
        <p:txBody>
          <a:bodyPr/>
          <a:lstStyle/>
          <a:p>
            <a:r>
              <a:rPr lang="cs-CZ" altLang="cs-CZ" dirty="0"/>
              <a:t>Nově!!!</a:t>
            </a:r>
          </a:p>
        </p:txBody>
      </p:sp>
      <p:sp>
        <p:nvSpPr>
          <p:cNvPr id="21509" name="Zástupný obsah 4">
            <a:extLst>
              <a:ext uri="{FF2B5EF4-FFF2-40B4-BE49-F238E27FC236}">
                <a16:creationId xmlns:a16="http://schemas.microsoft.com/office/drawing/2014/main" id="{EBA1E2C5-F6B1-9454-4ECC-0A5A99DED6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400142" y="2611834"/>
            <a:ext cx="3337767" cy="3684588"/>
          </a:xfrm>
          <a:solidFill>
            <a:srgbClr val="BC204B"/>
          </a:solidFill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cs-CZ" sz="2400" b="1" dirty="0">
                <a:solidFill>
                  <a:schemeClr val="bg1"/>
                </a:solidFill>
                <a:latin typeface="+mn-lt"/>
              </a:rPr>
              <a:t>Rozhodnutí o přijetí nebo nepřijetí se v písemné formě nevyhotovují a nezasílají a do spisu se nečiní záznam.</a:t>
            </a:r>
            <a:endParaRPr lang="cs-CZ" altLang="cs-CZ"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D744BBE7-D415-C139-441B-CCCD49A04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913" y="344488"/>
            <a:ext cx="6924675" cy="1325562"/>
          </a:xfrm>
        </p:spPr>
        <p:txBody>
          <a:bodyPr/>
          <a:lstStyle/>
          <a:p>
            <a:pPr>
              <a:defRPr/>
            </a:pPr>
            <a:r>
              <a:rPr lang="cs-CZ" dirty="0"/>
              <a:t>Výsledky</a:t>
            </a:r>
          </a:p>
        </p:txBody>
      </p:sp>
      <p:sp>
        <p:nvSpPr>
          <p:cNvPr id="24583" name="Zástupný symbol pro datum 6">
            <a:extLst>
              <a:ext uri="{FF2B5EF4-FFF2-40B4-BE49-F238E27FC236}">
                <a16:creationId xmlns:a16="http://schemas.microsoft.com/office/drawing/2014/main" id="{3986AAE7-EEF9-D5C6-CADD-993FB83CE167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1351C9DD-5670-4A7B-A72B-C0C1E1447696}" type="datetime1">
              <a:rPr lang="cs-CZ" altLang="cs-CZ" sz="1200" smtClean="0">
                <a:solidFill>
                  <a:srgbClr val="6F0926"/>
                </a:solidFill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08.10.2025</a:t>
            </a:fld>
            <a:endParaRPr lang="cs-CZ" altLang="cs-CZ" sz="1200">
              <a:solidFill>
                <a:srgbClr val="6F0926"/>
              </a:solidFill>
            </a:endParaRPr>
          </a:p>
        </p:txBody>
      </p:sp>
      <p:sp>
        <p:nvSpPr>
          <p:cNvPr id="24584" name="Zástupný symbol pro číslo snímku 7">
            <a:extLst>
              <a:ext uri="{FF2B5EF4-FFF2-40B4-BE49-F238E27FC236}">
                <a16:creationId xmlns:a16="http://schemas.microsoft.com/office/drawing/2014/main" id="{A5F0EC6B-BEFB-6140-ABAC-D258162083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2D732DB-19BB-4191-B0E9-D050F0EFFF77}" type="slidenum">
              <a:rPr lang="cs-CZ" altLang="cs-CZ" sz="1200" smtClean="0">
                <a:solidFill>
                  <a:srgbClr val="6F0926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11</a:t>
            </a:fld>
            <a:endParaRPr lang="cs-CZ" altLang="cs-CZ" sz="1200">
              <a:solidFill>
                <a:srgbClr val="6F092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build="p"/>
      <p:bldP spid="3" grpId="0" build="p"/>
      <p:bldP spid="24580" grpId="0" build="p"/>
      <p:bldP spid="2150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obsah 2">
            <a:extLst>
              <a:ext uri="{FF2B5EF4-FFF2-40B4-BE49-F238E27FC236}">
                <a16:creationId xmlns:a16="http://schemas.microsoft.com/office/drawing/2014/main" id="{16055CF5-4EAC-7750-5E09-DA643D9C9B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7013" y="2555875"/>
            <a:ext cx="6708775" cy="4929188"/>
          </a:xfrm>
        </p:spPr>
        <p:txBody>
          <a:bodyPr/>
          <a:lstStyle/>
          <a:p>
            <a:pPr>
              <a:defRPr/>
            </a:pPr>
            <a:r>
              <a:rPr lang="cs-CZ" altLang="cs-CZ" sz="2400" dirty="0">
                <a:latin typeface="+mn-lt"/>
              </a:rPr>
              <a:t>do tří pracovních dnů od zveřejnění</a:t>
            </a:r>
          </a:p>
          <a:p>
            <a:pPr>
              <a:defRPr/>
            </a:pPr>
            <a:r>
              <a:rPr lang="cs-CZ" altLang="cs-CZ" sz="2400" dirty="0">
                <a:latin typeface="+mn-lt"/>
              </a:rPr>
              <a:t>podává se řediteli v listinné podobě</a:t>
            </a:r>
          </a:p>
          <a:p>
            <a:pPr>
              <a:defRPr/>
            </a:pPr>
            <a:r>
              <a:rPr lang="cs-CZ" altLang="cs-CZ" sz="2400" dirty="0">
                <a:latin typeface="+mn-lt"/>
              </a:rPr>
              <a:t>nelze se odvolat na posun pořadí!!!</a:t>
            </a:r>
          </a:p>
        </p:txBody>
      </p:sp>
      <p:sp>
        <p:nvSpPr>
          <p:cNvPr id="25603" name="Zástupný text 3">
            <a:extLst>
              <a:ext uri="{FF2B5EF4-FFF2-40B4-BE49-F238E27FC236}">
                <a16:creationId xmlns:a16="http://schemas.microsoft.com/office/drawing/2014/main" id="{48CC8AFA-09A4-A626-2B65-C141A29B9C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6250" y="1731963"/>
            <a:ext cx="5154613" cy="823912"/>
          </a:xfrm>
        </p:spPr>
        <p:txBody>
          <a:bodyPr/>
          <a:lstStyle/>
          <a:p>
            <a:r>
              <a:rPr lang="cs-CZ" altLang="cs-CZ"/>
              <a:t>Odvolání</a:t>
            </a:r>
          </a:p>
        </p:txBody>
      </p:sp>
      <p:sp>
        <p:nvSpPr>
          <p:cNvPr id="21509" name="Zástupný obsah 4">
            <a:extLst>
              <a:ext uri="{FF2B5EF4-FFF2-40B4-BE49-F238E27FC236}">
                <a16:creationId xmlns:a16="http://schemas.microsoft.com/office/drawing/2014/main" id="{65CB1F36-0F0C-1FD0-2917-55F30D5F20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630863" y="2684463"/>
            <a:ext cx="6226175" cy="3684587"/>
          </a:xfrm>
        </p:spPr>
        <p:txBody>
          <a:bodyPr/>
          <a:lstStyle/>
          <a:p>
            <a:pPr>
              <a:defRPr/>
            </a:pPr>
            <a:r>
              <a:rPr lang="cs-CZ" sz="2400" dirty="0">
                <a:latin typeface="+mn-lt"/>
              </a:rPr>
              <a:t>vzdáním se práva na přijetí nevzniká uchazeči právo na přijetí v jiném oboru vzdělání, nýbrž právo hlásit se do dalšího kola přijímacího řízení</a:t>
            </a:r>
          </a:p>
          <a:p>
            <a:pPr>
              <a:defRPr/>
            </a:pPr>
            <a:r>
              <a:rPr lang="cs-CZ" sz="2400" dirty="0">
                <a:latin typeface="+mn-lt"/>
              </a:rPr>
              <a:t>nejdéle 3 pracovní dny před termínem pro podání přihlášky v dalším kole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cs-CZ" altLang="cs-CZ" sz="2000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D5997667-A9C2-423B-CBF8-F320280CC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913" y="271463"/>
            <a:ext cx="7446962" cy="1325562"/>
          </a:xfrm>
        </p:spPr>
        <p:txBody>
          <a:bodyPr/>
          <a:lstStyle/>
          <a:p>
            <a:pPr>
              <a:defRPr/>
            </a:pPr>
            <a:r>
              <a:rPr lang="cs-CZ" dirty="0"/>
              <a:t>Odvolání a vzdání se práva na přijetí</a:t>
            </a:r>
          </a:p>
        </p:txBody>
      </p:sp>
      <p:sp>
        <p:nvSpPr>
          <p:cNvPr id="25606" name="Zástupný symbol pro datum 6">
            <a:extLst>
              <a:ext uri="{FF2B5EF4-FFF2-40B4-BE49-F238E27FC236}">
                <a16:creationId xmlns:a16="http://schemas.microsoft.com/office/drawing/2014/main" id="{93268480-D124-D79E-A709-FC659AD74DB1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4E7E5646-B5BB-4F38-9D29-224083A114CB}" type="datetime1">
              <a:rPr lang="cs-CZ" altLang="cs-CZ" sz="1200" smtClean="0">
                <a:solidFill>
                  <a:srgbClr val="6F0926"/>
                </a:solidFill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08.10.2025</a:t>
            </a:fld>
            <a:endParaRPr lang="cs-CZ" altLang="cs-CZ" sz="1200">
              <a:solidFill>
                <a:srgbClr val="6F0926"/>
              </a:solidFill>
            </a:endParaRPr>
          </a:p>
        </p:txBody>
      </p:sp>
      <p:sp>
        <p:nvSpPr>
          <p:cNvPr id="25607" name="Zástupný symbol pro číslo snímku 7">
            <a:extLst>
              <a:ext uri="{FF2B5EF4-FFF2-40B4-BE49-F238E27FC236}">
                <a16:creationId xmlns:a16="http://schemas.microsoft.com/office/drawing/2014/main" id="{42DB9ACE-D4DC-ED7B-6C61-45E1BECE43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DA68707-4CA1-4922-8B4E-9AA3D717ED22}" type="slidenum">
              <a:rPr lang="cs-CZ" altLang="cs-CZ" sz="1200" smtClean="0">
                <a:solidFill>
                  <a:srgbClr val="6F0926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12</a:t>
            </a:fld>
            <a:endParaRPr lang="cs-CZ" altLang="cs-CZ" sz="1200">
              <a:solidFill>
                <a:srgbClr val="6F0926"/>
              </a:solidFill>
            </a:endParaRPr>
          </a:p>
        </p:txBody>
      </p:sp>
      <p:sp>
        <p:nvSpPr>
          <p:cNvPr id="25608" name="Zástupný text 3">
            <a:extLst>
              <a:ext uri="{FF2B5EF4-FFF2-40B4-BE49-F238E27FC236}">
                <a16:creationId xmlns:a16="http://schemas.microsoft.com/office/drawing/2014/main" id="{219334C0-7718-3EA9-680F-3FCE79869E2C}"/>
              </a:ext>
            </a:extLst>
          </p:cNvPr>
          <p:cNvSpPr txBox="1">
            <a:spLocks/>
          </p:cNvSpPr>
          <p:nvPr/>
        </p:nvSpPr>
        <p:spPr bwMode="auto">
          <a:xfrm>
            <a:off x="5767388" y="1730375"/>
            <a:ext cx="5154612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cs-CZ" altLang="cs-CZ" sz="2400" b="1"/>
              <a:t>Vzdání se práva na přijetí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build="p"/>
      <p:bldP spid="25603" grpId="0" build="p"/>
      <p:bldP spid="21509" grpId="0" build="p"/>
      <p:bldP spid="2560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AA019BA-EE6C-9EB8-18D1-A36FB30483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7013" y="1433123"/>
            <a:ext cx="9831387" cy="5888038"/>
          </a:xfrm>
        </p:spPr>
        <p:txBody>
          <a:bodyPr/>
          <a:lstStyle/>
          <a:p>
            <a:pPr>
              <a:defRPr/>
            </a:pPr>
            <a:r>
              <a:rPr lang="cs-CZ" sz="2400" dirty="0">
                <a:latin typeface="+mn-lt"/>
              </a:rPr>
              <a:t>stanoveno jednotně včetně termínů a počtu přihlášek</a:t>
            </a:r>
          </a:p>
          <a:p>
            <a:pPr>
              <a:defRPr/>
            </a:pPr>
            <a:r>
              <a:rPr lang="cs-CZ" sz="2400" dirty="0">
                <a:latin typeface="+mn-lt"/>
              </a:rPr>
              <a:t>přihlášku může podat uchazeč, který nebyl přijat v prvním kole do žádného oboru vzdělání nebo se vzdal přijetí</a:t>
            </a:r>
          </a:p>
          <a:p>
            <a:pPr>
              <a:defRPr/>
            </a:pPr>
            <a:r>
              <a:rPr lang="cs-CZ" sz="2400" dirty="0">
                <a:latin typeface="+mn-lt"/>
              </a:rPr>
              <a:t>kdo neměl v prvním kole zkoušky z Mat a CJL a hlásí se na maturitní obor, bude mít 0 bodů za zkoušky</a:t>
            </a:r>
          </a:p>
          <a:p>
            <a:pPr>
              <a:defRPr/>
            </a:pPr>
            <a:r>
              <a:rPr lang="cs-CZ" sz="2400" dirty="0">
                <a:latin typeface="+mn-lt"/>
              </a:rPr>
              <a:t>jednotná zkouška se již nekoná, ale její výsledek se povinně zohledňuje</a:t>
            </a:r>
          </a:p>
          <a:p>
            <a:pPr>
              <a:defRPr/>
            </a:pPr>
            <a:r>
              <a:rPr lang="cs-CZ" sz="2400" dirty="0">
                <a:latin typeface="+mn-lt"/>
              </a:rPr>
              <a:t>ředitel školy jej může vyhlásit do 18. května včetně údajů jako v kole prvním </a:t>
            </a:r>
          </a:p>
          <a:p>
            <a:pPr>
              <a:defRPr/>
            </a:pPr>
            <a:r>
              <a:rPr lang="cs-CZ" sz="2400" dirty="0">
                <a:latin typeface="+mn-lt"/>
              </a:rPr>
              <a:t>termín pro podání přihlášky je 26. května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EBB28A2B-95E9-DF63-B6A1-44D71D31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913" y="271463"/>
            <a:ext cx="7446962" cy="1325562"/>
          </a:xfrm>
        </p:spPr>
        <p:txBody>
          <a:bodyPr/>
          <a:lstStyle/>
          <a:p>
            <a:pPr>
              <a:defRPr/>
            </a:pPr>
            <a:r>
              <a:rPr lang="cs-CZ" dirty="0"/>
              <a:t>Druhé kolo ???</a:t>
            </a:r>
          </a:p>
        </p:txBody>
      </p:sp>
      <p:sp>
        <p:nvSpPr>
          <p:cNvPr id="26628" name="Zástupný symbol pro datum 6">
            <a:extLst>
              <a:ext uri="{FF2B5EF4-FFF2-40B4-BE49-F238E27FC236}">
                <a16:creationId xmlns:a16="http://schemas.microsoft.com/office/drawing/2014/main" id="{4DD1F07E-E703-06AF-D96E-8BAE577EC9B2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ED98D20B-52E3-455F-8144-6BD841CA90AF}" type="datetime1">
              <a:rPr lang="cs-CZ" altLang="cs-CZ" sz="1200" smtClean="0">
                <a:solidFill>
                  <a:srgbClr val="6F0926"/>
                </a:solidFill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08.10.2025</a:t>
            </a:fld>
            <a:endParaRPr lang="cs-CZ" altLang="cs-CZ" sz="1200">
              <a:solidFill>
                <a:srgbClr val="6F0926"/>
              </a:solidFill>
            </a:endParaRPr>
          </a:p>
        </p:txBody>
      </p:sp>
      <p:sp>
        <p:nvSpPr>
          <p:cNvPr id="26629" name="Zástupný symbol pro číslo snímku 7">
            <a:extLst>
              <a:ext uri="{FF2B5EF4-FFF2-40B4-BE49-F238E27FC236}">
                <a16:creationId xmlns:a16="http://schemas.microsoft.com/office/drawing/2014/main" id="{326EAD88-8B08-E5BF-3A36-C3B7EDD6FF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0272850-C2EE-4724-871C-6886B16A456E}" type="slidenum">
              <a:rPr lang="cs-CZ" altLang="cs-CZ" sz="1200" smtClean="0">
                <a:solidFill>
                  <a:srgbClr val="6F0926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13</a:t>
            </a:fld>
            <a:endParaRPr lang="cs-CZ" altLang="cs-CZ" sz="1200">
              <a:solidFill>
                <a:srgbClr val="6F0926"/>
              </a:solidFill>
            </a:endParaRPr>
          </a:p>
        </p:txBody>
      </p:sp>
      <p:sp>
        <p:nvSpPr>
          <p:cNvPr id="26630" name="Zástupný text 3">
            <a:extLst>
              <a:ext uri="{FF2B5EF4-FFF2-40B4-BE49-F238E27FC236}">
                <a16:creationId xmlns:a16="http://schemas.microsoft.com/office/drawing/2014/main" id="{04145858-E271-E2DA-84B3-E9D4467386AC}"/>
              </a:ext>
            </a:extLst>
          </p:cNvPr>
          <p:cNvSpPr txBox="1">
            <a:spLocks/>
          </p:cNvSpPr>
          <p:nvPr/>
        </p:nvSpPr>
        <p:spPr bwMode="auto">
          <a:xfrm>
            <a:off x="6869113" y="1795463"/>
            <a:ext cx="5154612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cs-CZ" altLang="cs-CZ" sz="2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48BAE7-0B2A-0526-4DA9-F4999C648C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10869612" cy="3684588"/>
          </a:xfrm>
        </p:spPr>
        <p:txBody>
          <a:bodyPr/>
          <a:lstStyle/>
          <a:p>
            <a:pPr>
              <a:defRPr/>
            </a:pPr>
            <a:r>
              <a:rPr lang="cs-CZ" b="1" dirty="0">
                <a:latin typeface="+mn-lt"/>
                <a:hlinkClick r:id="rId2"/>
              </a:rPr>
              <a:t>https://www.prihlaskynastredni.cz/rodice-zaci.html</a:t>
            </a:r>
            <a:endParaRPr lang="cs-CZ" b="1" dirty="0">
              <a:latin typeface="+mn-lt"/>
            </a:endParaRPr>
          </a:p>
          <a:p>
            <a:pPr>
              <a:defRPr/>
            </a:pPr>
            <a:r>
              <a:rPr lang="cs-CZ" b="1" dirty="0">
                <a:latin typeface="+mn-lt"/>
                <a:hlinkClick r:id="rId3"/>
              </a:rPr>
              <a:t>www.cermat.cz</a:t>
            </a:r>
            <a:endParaRPr lang="cs-CZ" b="1" dirty="0">
              <a:latin typeface="+mn-lt"/>
            </a:endParaRPr>
          </a:p>
          <a:p>
            <a:pPr>
              <a:defRPr/>
            </a:pPr>
            <a:r>
              <a:rPr lang="cs-CZ" b="1" dirty="0">
                <a:latin typeface="+mn-lt"/>
                <a:hlinkClick r:id="rId4"/>
              </a:rPr>
              <a:t>https://www.pedagogicke.info/2023/12/cermat-novy-algoritmus-pro-prijimaci.html</a:t>
            </a:r>
            <a:endParaRPr lang="cs-CZ" dirty="0">
              <a:latin typeface="Aptos" panose="020B0004020202020204" pitchFamily="34" charset="0"/>
            </a:endParaRPr>
          </a:p>
          <a:p>
            <a:pPr>
              <a:defRPr/>
            </a:pPr>
            <a:endParaRPr lang="cs-CZ" b="1" dirty="0">
              <a:latin typeface="+mn-lt"/>
            </a:endParaRPr>
          </a:p>
          <a:p>
            <a:pPr>
              <a:defRPr/>
            </a:pPr>
            <a:endParaRPr 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47539F84-586D-807F-A6D6-C78E5C24F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1463"/>
            <a:ext cx="8431213" cy="1325562"/>
          </a:xfrm>
        </p:spPr>
        <p:txBody>
          <a:bodyPr/>
          <a:lstStyle/>
          <a:p>
            <a:pPr>
              <a:defRPr/>
            </a:pPr>
            <a:r>
              <a:rPr lang="cs-CZ" dirty="0"/>
              <a:t>Užitečné odkazy</a:t>
            </a:r>
          </a:p>
        </p:txBody>
      </p:sp>
      <p:sp>
        <p:nvSpPr>
          <p:cNvPr id="27652" name="Zástupný symbol pro datum 6">
            <a:extLst>
              <a:ext uri="{FF2B5EF4-FFF2-40B4-BE49-F238E27FC236}">
                <a16:creationId xmlns:a16="http://schemas.microsoft.com/office/drawing/2014/main" id="{BE013962-105A-FB90-49AE-A1F1960C92D5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AD44C1F5-3721-4F5A-8ED8-A6453903FE54}" type="datetime1">
              <a:rPr lang="cs-CZ" altLang="cs-CZ" sz="1200" smtClean="0">
                <a:solidFill>
                  <a:srgbClr val="6F0926"/>
                </a:solidFill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08.10.2025</a:t>
            </a:fld>
            <a:endParaRPr lang="cs-CZ" altLang="cs-CZ" sz="1200">
              <a:solidFill>
                <a:srgbClr val="6F0926"/>
              </a:solidFill>
            </a:endParaRPr>
          </a:p>
        </p:txBody>
      </p:sp>
      <p:sp>
        <p:nvSpPr>
          <p:cNvPr id="27653" name="Zástupný symbol pro číslo snímku 7">
            <a:extLst>
              <a:ext uri="{FF2B5EF4-FFF2-40B4-BE49-F238E27FC236}">
                <a16:creationId xmlns:a16="http://schemas.microsoft.com/office/drawing/2014/main" id="{53252036-6E59-6BEE-2837-EC74676397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AD2E0972-B4DC-4B92-AD9C-47EAC48D07EB}" type="slidenum">
              <a:rPr lang="cs-CZ" altLang="cs-CZ" sz="1200" smtClean="0">
                <a:solidFill>
                  <a:srgbClr val="6F0926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14</a:t>
            </a:fld>
            <a:endParaRPr lang="cs-CZ" altLang="cs-CZ" sz="1200">
              <a:solidFill>
                <a:srgbClr val="6F0926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Zástupný obsah 4">
            <a:extLst>
              <a:ext uri="{FF2B5EF4-FFF2-40B4-BE49-F238E27FC236}">
                <a16:creationId xmlns:a16="http://schemas.microsoft.com/office/drawing/2014/main" id="{4179DBE8-45C4-2BE5-ABEE-A6C6E292BB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17745" y="2427536"/>
            <a:ext cx="6260841" cy="3684588"/>
          </a:xfrm>
        </p:spPr>
        <p:txBody>
          <a:bodyPr/>
          <a:lstStyle/>
          <a:p>
            <a:pPr>
              <a:defRPr/>
            </a:pPr>
            <a:r>
              <a:rPr lang="cs-CZ" altLang="cs-CZ" sz="2400" dirty="0">
                <a:latin typeface="+mn-lt"/>
              </a:rPr>
              <a:t>jednotný informační systém (IS) www.dipsy.cz</a:t>
            </a:r>
          </a:p>
          <a:p>
            <a:pPr>
              <a:defRPr/>
            </a:pPr>
            <a:r>
              <a:rPr lang="cs-CZ" altLang="cs-CZ" sz="2400" dirty="0">
                <a:latin typeface="+mn-lt"/>
              </a:rPr>
              <a:t>počet přihlášek: 3</a:t>
            </a:r>
          </a:p>
          <a:p>
            <a:pPr>
              <a:defRPr/>
            </a:pPr>
            <a:r>
              <a:rPr lang="cs-CZ" altLang="cs-CZ" sz="2400" dirty="0">
                <a:latin typeface="+mn-lt"/>
              </a:rPr>
              <a:t>prioritizace oborů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cs-CZ" altLang="cs-CZ" dirty="0">
              <a:latin typeface="+mn-lt"/>
            </a:endParaRP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78253E97-9632-3180-26C9-1E6A917EE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177800"/>
            <a:ext cx="8431212" cy="1325563"/>
          </a:xfrm>
        </p:spPr>
        <p:txBody>
          <a:bodyPr/>
          <a:lstStyle/>
          <a:p>
            <a:pPr>
              <a:defRPr/>
            </a:pPr>
            <a:r>
              <a:rPr lang="cs-CZ" dirty="0"/>
              <a:t>Základní informace</a:t>
            </a:r>
          </a:p>
        </p:txBody>
      </p:sp>
      <p:sp>
        <p:nvSpPr>
          <p:cNvPr id="15367" name="Zástupný symbol pro datum 6">
            <a:extLst>
              <a:ext uri="{FF2B5EF4-FFF2-40B4-BE49-F238E27FC236}">
                <a16:creationId xmlns:a16="http://schemas.microsoft.com/office/drawing/2014/main" id="{36534C44-182A-9DC2-F069-F2EF1A796E21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3937EDEE-E0A7-4E6C-93CD-04AE9DB714CD}" type="datetime1">
              <a:rPr lang="cs-CZ" altLang="cs-CZ" sz="1200" smtClean="0">
                <a:solidFill>
                  <a:srgbClr val="6F0926"/>
                </a:solidFill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08.10.2025</a:t>
            </a:fld>
            <a:endParaRPr lang="cs-CZ" altLang="cs-CZ" sz="1200">
              <a:solidFill>
                <a:srgbClr val="6F0926"/>
              </a:solidFill>
            </a:endParaRPr>
          </a:p>
        </p:txBody>
      </p:sp>
      <p:sp>
        <p:nvSpPr>
          <p:cNvPr id="15368" name="Zástupný symbol pro číslo snímku 7">
            <a:extLst>
              <a:ext uri="{FF2B5EF4-FFF2-40B4-BE49-F238E27FC236}">
                <a16:creationId xmlns:a16="http://schemas.microsoft.com/office/drawing/2014/main" id="{E9DD13AE-6555-9E1D-A29A-BD0A5CAB4D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EABC0BA-F6FE-49E8-97BF-678E7F5CCEAA}" type="slidenum">
              <a:rPr lang="cs-CZ" altLang="cs-CZ" sz="1200" smtClean="0">
                <a:solidFill>
                  <a:srgbClr val="6F0926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</a:t>
            </a:fld>
            <a:endParaRPr lang="cs-CZ" altLang="cs-CZ" sz="1200">
              <a:solidFill>
                <a:srgbClr val="6F092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Zástupný obsah 2">
            <a:extLst>
              <a:ext uri="{FF2B5EF4-FFF2-40B4-BE49-F238E27FC236}">
                <a16:creationId xmlns:a16="http://schemas.microsoft.com/office/drawing/2014/main" id="{9167B97B-C1BB-1A14-5B08-D24C528EF6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93224" y="2861291"/>
            <a:ext cx="5327650" cy="3278252"/>
          </a:xfrm>
        </p:spPr>
        <p:txBody>
          <a:bodyPr/>
          <a:lstStyle/>
          <a:p>
            <a:pPr>
              <a:defRPr/>
            </a:pPr>
            <a:r>
              <a:rPr lang="cs-CZ" altLang="cs-CZ" dirty="0">
                <a:latin typeface="+mn-lt"/>
              </a:rPr>
              <a:t>do 31. 1. 2026 </a:t>
            </a:r>
          </a:p>
          <a:p>
            <a:pPr>
              <a:defRPr/>
            </a:pPr>
            <a:r>
              <a:rPr lang="cs-CZ" altLang="cs-CZ" dirty="0">
                <a:latin typeface="+mn-lt"/>
              </a:rPr>
              <a:t>zveřejnění na webu, ve škole</a:t>
            </a:r>
          </a:p>
          <a:p>
            <a:pPr>
              <a:defRPr/>
            </a:pPr>
            <a:r>
              <a:rPr lang="cs-CZ" altLang="cs-CZ" dirty="0">
                <a:latin typeface="+mn-lt"/>
              </a:rPr>
              <a:t>nahlásíme je do DIPSY</a:t>
            </a:r>
          </a:p>
          <a:p>
            <a:pPr>
              <a:buFontTx/>
              <a:buChar char="-"/>
              <a:defRPr/>
            </a:pPr>
            <a:endParaRPr lang="cs-CZ" altLang="cs-CZ" dirty="0">
              <a:latin typeface="+mn-lt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cs-CZ" altLang="cs-CZ" dirty="0">
              <a:latin typeface="+mn-lt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cs-CZ" altLang="cs-CZ" dirty="0">
              <a:latin typeface="+mn-lt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cs-CZ" altLang="cs-CZ" dirty="0">
              <a:latin typeface="+mn-lt"/>
            </a:endParaRPr>
          </a:p>
        </p:txBody>
      </p:sp>
      <p:sp>
        <p:nvSpPr>
          <p:cNvPr id="2" name="Zástupný text 3">
            <a:extLst>
              <a:ext uri="{FF2B5EF4-FFF2-40B4-BE49-F238E27FC236}">
                <a16:creationId xmlns:a16="http://schemas.microsoft.com/office/drawing/2014/main" id="{343FE4C0-363E-03FB-2542-738C31A741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2743" y="1889318"/>
            <a:ext cx="5183188" cy="823913"/>
          </a:xfrm>
        </p:spPr>
        <p:txBody>
          <a:bodyPr/>
          <a:lstStyle/>
          <a:p>
            <a:r>
              <a:rPr lang="cs-CZ" altLang="cs-CZ" dirty="0"/>
              <a:t>Obsah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D71FBE1F-515F-9316-0FB8-DFE97AC39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411163"/>
            <a:ext cx="8431212" cy="1325562"/>
          </a:xfrm>
        </p:spPr>
        <p:txBody>
          <a:bodyPr/>
          <a:lstStyle/>
          <a:p>
            <a:pPr>
              <a:defRPr/>
            </a:pPr>
            <a:r>
              <a:rPr lang="cs-CZ" dirty="0"/>
              <a:t>Vyhlášení 1. kola Přijímacího řízení (PŘ)</a:t>
            </a:r>
          </a:p>
        </p:txBody>
      </p:sp>
      <p:sp>
        <p:nvSpPr>
          <p:cNvPr id="16389" name="Zástupný symbol pro datum 6">
            <a:extLst>
              <a:ext uri="{FF2B5EF4-FFF2-40B4-BE49-F238E27FC236}">
                <a16:creationId xmlns:a16="http://schemas.microsoft.com/office/drawing/2014/main" id="{56890E03-A6A0-1802-BCD2-1BB20270D3EA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D30C30C2-3AEA-4BA4-AC11-7DB40445103A}" type="datetime1">
              <a:rPr lang="cs-CZ" altLang="cs-CZ" sz="1200" smtClean="0">
                <a:solidFill>
                  <a:srgbClr val="6F0926"/>
                </a:solidFill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08.10.2025</a:t>
            </a:fld>
            <a:endParaRPr lang="cs-CZ" altLang="cs-CZ" sz="1200">
              <a:solidFill>
                <a:srgbClr val="6F0926"/>
              </a:solidFill>
            </a:endParaRPr>
          </a:p>
        </p:txBody>
      </p:sp>
      <p:sp>
        <p:nvSpPr>
          <p:cNvPr id="16390" name="Zástupný symbol pro číslo snímku 7">
            <a:extLst>
              <a:ext uri="{FF2B5EF4-FFF2-40B4-BE49-F238E27FC236}">
                <a16:creationId xmlns:a16="http://schemas.microsoft.com/office/drawing/2014/main" id="{D8504BF4-74D0-C95B-CD59-686788A633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F1E76B2-B499-427E-8733-42DD6360AF6E}" type="slidenum">
              <a:rPr lang="cs-CZ" altLang="cs-CZ" sz="1200" smtClean="0">
                <a:solidFill>
                  <a:srgbClr val="6F0926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</a:t>
            </a:fld>
            <a:endParaRPr lang="cs-CZ" altLang="cs-CZ" sz="1200">
              <a:solidFill>
                <a:srgbClr val="6F0926"/>
              </a:solidFill>
            </a:endParaRPr>
          </a:p>
        </p:txBody>
      </p:sp>
      <p:sp>
        <p:nvSpPr>
          <p:cNvPr id="16391" name="Zástupný obsah 2">
            <a:extLst>
              <a:ext uri="{FF2B5EF4-FFF2-40B4-BE49-F238E27FC236}">
                <a16:creationId xmlns:a16="http://schemas.microsoft.com/office/drawing/2014/main" id="{ED657816-69C8-50F4-CE65-18352B37B7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2743" y="2933020"/>
            <a:ext cx="5183187" cy="3684587"/>
          </a:xfrm>
        </p:spPr>
        <p:txBody>
          <a:bodyPr/>
          <a:lstStyle/>
          <a:p>
            <a:r>
              <a:rPr lang="cs-CZ" altLang="cs-CZ" dirty="0"/>
              <a:t>kritéria a způsob hodnocení</a:t>
            </a:r>
          </a:p>
          <a:p>
            <a:r>
              <a:rPr lang="cs-CZ" altLang="cs-CZ" dirty="0"/>
              <a:t>počet přijímaných uchazečů</a:t>
            </a:r>
          </a:p>
          <a:p>
            <a:r>
              <a:rPr lang="cs-CZ" altLang="cs-CZ" dirty="0"/>
              <a:t>podmínky zdravotní způsobilosti</a:t>
            </a:r>
          </a:p>
        </p:txBody>
      </p:sp>
      <p:sp>
        <p:nvSpPr>
          <p:cNvPr id="3" name="Zástupný text 3">
            <a:extLst>
              <a:ext uri="{FF2B5EF4-FFF2-40B4-BE49-F238E27FC236}">
                <a16:creationId xmlns:a16="http://schemas.microsoft.com/office/drawing/2014/main" id="{B79568D6-E9FC-10BB-BB21-A69797AD38DF}"/>
              </a:ext>
            </a:extLst>
          </p:cNvPr>
          <p:cNvSpPr txBox="1">
            <a:spLocks/>
          </p:cNvSpPr>
          <p:nvPr/>
        </p:nvSpPr>
        <p:spPr bwMode="auto">
          <a:xfrm>
            <a:off x="6765455" y="1887051"/>
            <a:ext cx="5183188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rtl="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rtl="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rtl="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rtl="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dirty="0"/>
              <a:t>Kdy a kde?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  <p:bldP spid="16387" grpId="1" build="p"/>
      <p:bldP spid="2" grpId="0" build="p"/>
      <p:bldP spid="2" grpId="1" build="p"/>
      <p:bldP spid="16391" grpId="0" build="p"/>
      <p:bldP spid="16391" grpId="1" build="p"/>
      <p:bldP spid="3" grpId="0" build="p"/>
      <p:bldP spid="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ástupný obsah 2">
            <a:extLst>
              <a:ext uri="{FF2B5EF4-FFF2-40B4-BE49-F238E27FC236}">
                <a16:creationId xmlns:a16="http://schemas.microsoft.com/office/drawing/2014/main" id="{EF0110E2-06B8-8DE9-9025-534B909D1A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8925" y="1681163"/>
            <a:ext cx="6391275" cy="4587875"/>
          </a:xfrm>
        </p:spPr>
        <p:txBody>
          <a:bodyPr/>
          <a:lstStyle/>
          <a:p>
            <a:r>
              <a:rPr lang="cs-CZ" altLang="cs-CZ" dirty="0"/>
              <a:t> </a:t>
            </a:r>
            <a:r>
              <a:rPr lang="cs-CZ" altLang="cs-CZ" b="1" dirty="0"/>
              <a:t>1.2. - 20. 2. 2026</a:t>
            </a:r>
          </a:p>
          <a:p>
            <a:r>
              <a:rPr lang="cs-CZ" altLang="cs-CZ" dirty="0"/>
              <a:t>dva způsoby:</a:t>
            </a:r>
          </a:p>
          <a:p>
            <a:pPr marL="0" indent="0">
              <a:buNone/>
            </a:pPr>
            <a:endParaRPr lang="cs-CZ" altLang="cs-CZ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altLang="cs-CZ" dirty="0"/>
              <a:t>elektronicky prostřednictvím IS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cs-CZ" altLang="cs-CZ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altLang="cs-CZ" dirty="0"/>
              <a:t>tiskopis</a:t>
            </a:r>
          </a:p>
          <a:p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54B49845-ED1D-671B-D61A-660A3E922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273050"/>
            <a:ext cx="9037638" cy="1325563"/>
          </a:xfrm>
        </p:spPr>
        <p:txBody>
          <a:bodyPr/>
          <a:lstStyle/>
          <a:p>
            <a:pPr>
              <a:defRPr/>
            </a:pPr>
            <a:r>
              <a:rPr lang="cs-CZ" dirty="0"/>
              <a:t>Podání přihlášky do 1. kola  </a:t>
            </a:r>
          </a:p>
        </p:txBody>
      </p:sp>
      <p:sp>
        <p:nvSpPr>
          <p:cNvPr id="17412" name="Zástupný symbol pro datum 6">
            <a:extLst>
              <a:ext uri="{FF2B5EF4-FFF2-40B4-BE49-F238E27FC236}">
                <a16:creationId xmlns:a16="http://schemas.microsoft.com/office/drawing/2014/main" id="{200E9861-7C0F-0014-FDB1-6DCE19DF6616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DF6766E2-CEFE-4004-8846-7EA436A0D1C6}" type="datetime1">
              <a:rPr lang="cs-CZ" altLang="cs-CZ" sz="1200" smtClean="0">
                <a:solidFill>
                  <a:srgbClr val="6F0926"/>
                </a:solidFill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08.10.2025</a:t>
            </a:fld>
            <a:endParaRPr lang="cs-CZ" altLang="cs-CZ" sz="1200">
              <a:solidFill>
                <a:srgbClr val="6F0926"/>
              </a:solidFill>
            </a:endParaRPr>
          </a:p>
        </p:txBody>
      </p:sp>
      <p:sp>
        <p:nvSpPr>
          <p:cNvPr id="17413" name="Zástupný symbol pro číslo snímku 7">
            <a:extLst>
              <a:ext uri="{FF2B5EF4-FFF2-40B4-BE49-F238E27FC236}">
                <a16:creationId xmlns:a16="http://schemas.microsoft.com/office/drawing/2014/main" id="{5F5CFEFA-E81E-79AB-8615-3B86B061C8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9343D04-9505-4A21-B893-0A0734FBCC08}" type="slidenum">
              <a:rPr lang="cs-CZ" altLang="cs-CZ" sz="1200" smtClean="0">
                <a:solidFill>
                  <a:srgbClr val="6F0926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</a:t>
            </a:fld>
            <a:endParaRPr lang="cs-CZ" altLang="cs-CZ" sz="1200">
              <a:solidFill>
                <a:srgbClr val="6F0926"/>
              </a:solidFill>
            </a:endParaRPr>
          </a:p>
        </p:txBody>
      </p:sp>
      <p:sp>
        <p:nvSpPr>
          <p:cNvPr id="17414" name="Zástupný text 3">
            <a:extLst>
              <a:ext uri="{FF2B5EF4-FFF2-40B4-BE49-F238E27FC236}">
                <a16:creationId xmlns:a16="http://schemas.microsoft.com/office/drawing/2014/main" id="{25443A77-C4A1-7921-3A03-1F9ABB0EF7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17415" name="Zástupný obsah 4">
            <a:extLst>
              <a:ext uri="{FF2B5EF4-FFF2-40B4-BE49-F238E27FC236}">
                <a16:creationId xmlns:a16="http://schemas.microsoft.com/office/drawing/2014/main" id="{3161C5D6-6ABC-F64E-080E-7DA85680C60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17416" name="Picture 9" descr="Může jít o obrázek 4 lidé, studující lidé a text">
            <a:extLst>
              <a:ext uri="{FF2B5EF4-FFF2-40B4-BE49-F238E27FC236}">
                <a16:creationId xmlns:a16="http://schemas.microsoft.com/office/drawing/2014/main" id="{17FFDE54-27DD-FCEF-C2BB-2455C65DC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68" b="24898"/>
          <a:stretch>
            <a:fillRect/>
          </a:stretch>
        </p:blipFill>
        <p:spPr bwMode="auto">
          <a:xfrm>
            <a:off x="5689600" y="1979613"/>
            <a:ext cx="5665788" cy="368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D17858AE-1CAF-6C1A-FD4E-B5202EC41760}"/>
              </a:ext>
            </a:extLst>
          </p:cNvPr>
          <p:cNvSpPr/>
          <p:nvPr/>
        </p:nvSpPr>
        <p:spPr>
          <a:xfrm>
            <a:off x="7903029" y="1814884"/>
            <a:ext cx="4066947" cy="4815310"/>
          </a:xfrm>
          <a:prstGeom prst="rect">
            <a:avLst/>
          </a:prstGeom>
          <a:solidFill>
            <a:srgbClr val="BC204B"/>
          </a:solidFill>
          <a:ln>
            <a:solidFill>
              <a:srgbClr val="BC20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1"/>
              </a:solidFill>
            </a:endParaRP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91483187-8437-B231-1D5B-B7E39C3CF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-32591"/>
            <a:ext cx="8431212" cy="1325562"/>
          </a:xfrm>
        </p:spPr>
        <p:txBody>
          <a:bodyPr/>
          <a:lstStyle/>
          <a:p>
            <a:pPr>
              <a:defRPr/>
            </a:pPr>
            <a:r>
              <a:rPr lang="cs-CZ" dirty="0"/>
              <a:t>Elektronické podání</a:t>
            </a:r>
          </a:p>
        </p:txBody>
      </p:sp>
      <p:sp>
        <p:nvSpPr>
          <p:cNvPr id="18435" name="Zástupný symbol pro datum 6">
            <a:extLst>
              <a:ext uri="{FF2B5EF4-FFF2-40B4-BE49-F238E27FC236}">
                <a16:creationId xmlns:a16="http://schemas.microsoft.com/office/drawing/2014/main" id="{DD9F5E06-8555-058E-01EF-7EAC619C73AB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151D5D37-0692-4A12-AE02-618401C1C7FD}" type="datetime1">
              <a:rPr lang="cs-CZ" altLang="cs-CZ" sz="1200" smtClean="0">
                <a:solidFill>
                  <a:srgbClr val="6F0926"/>
                </a:solidFill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08.10.2025</a:t>
            </a:fld>
            <a:endParaRPr lang="cs-CZ" altLang="cs-CZ" sz="1200">
              <a:solidFill>
                <a:srgbClr val="6F0926"/>
              </a:solidFill>
            </a:endParaRPr>
          </a:p>
        </p:txBody>
      </p:sp>
      <p:sp>
        <p:nvSpPr>
          <p:cNvPr id="18436" name="Zástupný symbol pro číslo snímku 7">
            <a:extLst>
              <a:ext uri="{FF2B5EF4-FFF2-40B4-BE49-F238E27FC236}">
                <a16:creationId xmlns:a16="http://schemas.microsoft.com/office/drawing/2014/main" id="{4A816134-715F-D954-145A-F8BA019B99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B5C9F85-4EAA-43D8-AF9D-804C931530B2}" type="slidenum">
              <a:rPr lang="cs-CZ" altLang="cs-CZ" sz="1200" smtClean="0">
                <a:solidFill>
                  <a:srgbClr val="6F0926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</a:t>
            </a:fld>
            <a:endParaRPr lang="cs-CZ" altLang="cs-CZ" sz="1200">
              <a:solidFill>
                <a:srgbClr val="6F0926"/>
              </a:solidFill>
            </a:endParaRPr>
          </a:p>
        </p:txBody>
      </p:sp>
      <p:sp>
        <p:nvSpPr>
          <p:cNvPr id="18437" name="Zástupný obsah 2">
            <a:extLst>
              <a:ext uri="{FF2B5EF4-FFF2-40B4-BE49-F238E27FC236}">
                <a16:creationId xmlns:a16="http://schemas.microsoft.com/office/drawing/2014/main" id="{C47CB1A3-6027-AD55-5FB3-14326A38D7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7813" y="1082352"/>
            <a:ext cx="7100433" cy="5448624"/>
          </a:xfrm>
        </p:spPr>
        <p:txBody>
          <a:bodyPr/>
          <a:lstStyle/>
          <a:p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prostřednictvím IS včetně příloh – 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www.dipsy.cz</a:t>
            </a:r>
          </a:p>
          <a:p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využíváte prostředek pro ověřenou elektronickou identifikaci (identita občana, bankovní identitu…)</a:t>
            </a:r>
          </a:p>
          <a:p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podává ji zákonný zástupce</a:t>
            </a:r>
          </a:p>
          <a:p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součástí je čestné prohlášení podávající osoby, že nezletilý souhlasí s jejím podáním a obsahem</a:t>
            </a:r>
          </a:p>
          <a:p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přílohy prostá kopie (ředitel může vyzvat k předložení originálu) – </a:t>
            </a:r>
            <a:r>
              <a:rPr lang="cs-CZ" alt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scan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, fotokopie…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438" name="Zástupný obsah 2">
            <a:extLst>
              <a:ext uri="{FF2B5EF4-FFF2-40B4-BE49-F238E27FC236}">
                <a16:creationId xmlns:a16="http://schemas.microsoft.com/office/drawing/2014/main" id="{1A2E956A-C2BB-E1F1-58CA-DBF4A4AA27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8725" y="1824037"/>
            <a:ext cx="3975553" cy="489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veškerá komunikace včetně pozvánky probíhá prostřednictvím IS</a:t>
            </a:r>
          </a:p>
          <a:p>
            <a:r>
              <a:rPr lang="cs-CZ" altLang="cs-CZ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získáte přístup k výsledkům testů</a:t>
            </a:r>
          </a:p>
          <a:p>
            <a:r>
              <a:rPr lang="cs-CZ" altLang="cs-CZ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získáte okamžitý přístup k výsledkům po jejich zveřejnění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alt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Zástupný text 1">
            <a:extLst>
              <a:ext uri="{FF2B5EF4-FFF2-40B4-BE49-F238E27FC236}">
                <a16:creationId xmlns:a16="http://schemas.microsoft.com/office/drawing/2014/main" id="{25224949-621A-6D61-329E-B3512EFE97DB}"/>
              </a:ext>
            </a:extLst>
          </p:cNvPr>
          <p:cNvSpPr txBox="1">
            <a:spLocks/>
          </p:cNvSpPr>
          <p:nvPr/>
        </p:nvSpPr>
        <p:spPr bwMode="auto">
          <a:xfrm>
            <a:off x="7817141" y="926655"/>
            <a:ext cx="5157787" cy="823913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algn="l" rtl="0" eaLnBrk="0" fontAlgn="base" hangingPunct="0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rtl="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rtl="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rtl="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rtl="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altLang="cs-CZ" dirty="0">
                <a:latin typeface="+mn-lt"/>
              </a:rPr>
              <a:t>Výhody!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build="p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text 1">
            <a:extLst>
              <a:ext uri="{FF2B5EF4-FFF2-40B4-BE49-F238E27FC236}">
                <a16:creationId xmlns:a16="http://schemas.microsoft.com/office/drawing/2014/main" id="{85C4029D-F492-9D7A-3DC6-E4236ACF50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19459" name="Zástupný obsah 9">
            <a:extLst>
              <a:ext uri="{FF2B5EF4-FFF2-40B4-BE49-F238E27FC236}">
                <a16:creationId xmlns:a16="http://schemas.microsoft.com/office/drawing/2014/main" id="{952C4A6B-911E-EB06-6457-67CD9130D04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5" b="5550"/>
          <a:stretch>
            <a:fillRect/>
          </a:stretch>
        </p:blipFill>
        <p:spPr>
          <a:xfrm>
            <a:off x="409575" y="96838"/>
            <a:ext cx="7089775" cy="3532187"/>
          </a:xfrm>
        </p:spPr>
      </p:pic>
      <p:sp>
        <p:nvSpPr>
          <p:cNvPr id="19460" name="Zástupný symbol pro datum 6">
            <a:extLst>
              <a:ext uri="{FF2B5EF4-FFF2-40B4-BE49-F238E27FC236}">
                <a16:creationId xmlns:a16="http://schemas.microsoft.com/office/drawing/2014/main" id="{FA48978D-5E6F-6877-BF94-F28AB48F8BD2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D909369D-6A7E-427B-A531-0F4006902240}" type="datetime1">
              <a:rPr lang="cs-CZ" altLang="cs-CZ" sz="1200" smtClean="0">
                <a:solidFill>
                  <a:srgbClr val="6F0926"/>
                </a:solidFill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08.10.2025</a:t>
            </a:fld>
            <a:endParaRPr lang="cs-CZ" altLang="cs-CZ" sz="1200">
              <a:solidFill>
                <a:srgbClr val="6F0926"/>
              </a:solidFill>
            </a:endParaRPr>
          </a:p>
        </p:txBody>
      </p:sp>
      <p:sp>
        <p:nvSpPr>
          <p:cNvPr id="19461" name="Zástupný symbol pro číslo snímku 7">
            <a:extLst>
              <a:ext uri="{FF2B5EF4-FFF2-40B4-BE49-F238E27FC236}">
                <a16:creationId xmlns:a16="http://schemas.microsoft.com/office/drawing/2014/main" id="{83BD115E-E8A9-75DD-DB5F-F38F995807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6282A5B-7BFE-4418-BA48-8C7AE9E59DD5}" type="slidenum">
              <a:rPr lang="cs-CZ" altLang="cs-CZ" sz="1200" smtClean="0">
                <a:solidFill>
                  <a:srgbClr val="6F0926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</a:t>
            </a:fld>
            <a:endParaRPr lang="cs-CZ" altLang="cs-CZ" sz="1200">
              <a:solidFill>
                <a:srgbClr val="6F0926"/>
              </a:solidFill>
            </a:endParaRPr>
          </a:p>
        </p:txBody>
      </p:sp>
      <p:pic>
        <p:nvPicPr>
          <p:cNvPr id="19462" name="Obrázek 12">
            <a:extLst>
              <a:ext uri="{FF2B5EF4-FFF2-40B4-BE49-F238E27FC236}">
                <a16:creationId xmlns:a16="http://schemas.microsoft.com/office/drawing/2014/main" id="{91FD88B4-C67D-0015-1582-817536E25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9" b="5714"/>
          <a:stretch>
            <a:fillRect/>
          </a:stretch>
        </p:blipFill>
        <p:spPr bwMode="auto">
          <a:xfrm>
            <a:off x="3349625" y="2535238"/>
            <a:ext cx="7770813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0C905FAB-22EB-381F-FD7F-21FC78682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43" y="34133"/>
            <a:ext cx="8431212" cy="1325562"/>
          </a:xfrm>
        </p:spPr>
        <p:txBody>
          <a:bodyPr/>
          <a:lstStyle/>
          <a:p>
            <a:pPr>
              <a:defRPr/>
            </a:pPr>
            <a:r>
              <a:rPr lang="cs-CZ" dirty="0"/>
              <a:t>tiskopis</a:t>
            </a:r>
          </a:p>
        </p:txBody>
      </p:sp>
      <p:sp>
        <p:nvSpPr>
          <p:cNvPr id="20483" name="Zástupný symbol pro datum 6">
            <a:extLst>
              <a:ext uri="{FF2B5EF4-FFF2-40B4-BE49-F238E27FC236}">
                <a16:creationId xmlns:a16="http://schemas.microsoft.com/office/drawing/2014/main" id="{D156FD42-C88C-BD09-2389-D9F195FE112B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41055BE5-1B21-4B36-A535-A4415FD2D8C1}" type="datetime1">
              <a:rPr lang="cs-CZ" altLang="cs-CZ" sz="1200" smtClean="0">
                <a:solidFill>
                  <a:srgbClr val="6F0926"/>
                </a:solidFill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08.10.2025</a:t>
            </a:fld>
            <a:endParaRPr lang="cs-CZ" altLang="cs-CZ" sz="1200">
              <a:solidFill>
                <a:srgbClr val="6F0926"/>
              </a:solidFill>
            </a:endParaRPr>
          </a:p>
        </p:txBody>
      </p:sp>
      <p:sp>
        <p:nvSpPr>
          <p:cNvPr id="20484" name="Zástupný symbol pro číslo snímku 7">
            <a:extLst>
              <a:ext uri="{FF2B5EF4-FFF2-40B4-BE49-F238E27FC236}">
                <a16:creationId xmlns:a16="http://schemas.microsoft.com/office/drawing/2014/main" id="{73E6E586-AD5A-934D-71CD-988392B517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38BC059F-C9C5-4D06-848E-118A205CB8F6}" type="slidenum">
              <a:rPr lang="cs-CZ" altLang="cs-CZ" sz="1200" smtClean="0">
                <a:solidFill>
                  <a:srgbClr val="6F0926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7</a:t>
            </a:fld>
            <a:endParaRPr lang="cs-CZ" altLang="cs-CZ" sz="1200">
              <a:solidFill>
                <a:srgbClr val="6F0926"/>
              </a:solidFill>
            </a:endParaRPr>
          </a:p>
        </p:txBody>
      </p:sp>
      <p:sp>
        <p:nvSpPr>
          <p:cNvPr id="20486" name="Zástupný obsah 2">
            <a:extLst>
              <a:ext uri="{FF2B5EF4-FFF2-40B4-BE49-F238E27FC236}">
                <a16:creationId xmlns:a16="http://schemas.microsoft.com/office/drawing/2014/main" id="{E23ACE31-A57F-9254-54E4-4163F2AA52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207" y="1359695"/>
            <a:ext cx="7897404" cy="4678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tiskopis ke stažení na webu + přílohy</a:t>
            </a:r>
          </a:p>
          <a:p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SŠ zajistí přepis</a:t>
            </a:r>
          </a:p>
          <a:p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musí být doručen do všech škol osobně, poštou (3 totožné verze včetně příloh)</a:t>
            </a:r>
          </a:p>
          <a:p>
            <a:r>
              <a:rPr lang="cs-CZ" altLang="cs-CZ" sz="2000" dirty="0">
                <a:latin typeface="Calibri" panose="020F0502020204030204" pitchFamily="34" charset="0"/>
              </a:rPr>
              <a:t>pozvánka přijde poštou!</a:t>
            </a:r>
          </a:p>
          <a:p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přílohy prostá kopie (ředitel může vyzvat k předložení originálu)</a:t>
            </a:r>
          </a:p>
          <a:p>
            <a:r>
              <a:rPr lang="cs-CZ" altLang="cs-CZ" sz="2000" dirty="0">
                <a:latin typeface="Calibri" panose="020F0502020204030204" pitchFamily="34" charset="0"/>
              </a:rPr>
              <a:t>podává ji zákonný zástupce, s</a:t>
            </a: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oučástí je čestné prohlášení podávající osoby, že nezletilý souhlasí s jejím podáním a obsahem</a:t>
            </a:r>
          </a:p>
          <a:p>
            <a:endParaRPr lang="cs-CZ" alt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cs-CZ" altLang="cs-CZ" sz="2000"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cs-CZ" alt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alt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cs-CZ" alt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text 1">
            <a:extLst>
              <a:ext uri="{FF2B5EF4-FFF2-40B4-BE49-F238E27FC236}">
                <a16:creationId xmlns:a16="http://schemas.microsoft.com/office/drawing/2014/main" id="{8FC97E2D-9E66-DB58-E1CD-6DE54FE781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21507" name="Zástupný obsah 2">
            <a:extLst>
              <a:ext uri="{FF2B5EF4-FFF2-40B4-BE49-F238E27FC236}">
                <a16:creationId xmlns:a16="http://schemas.microsoft.com/office/drawing/2014/main" id="{113A8C12-AD32-7E91-F080-B79EE63A53F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21508" name="Zástupný text 3">
            <a:extLst>
              <a:ext uri="{FF2B5EF4-FFF2-40B4-BE49-F238E27FC236}">
                <a16:creationId xmlns:a16="http://schemas.microsoft.com/office/drawing/2014/main" id="{318B855E-E436-572A-8146-0DD7F8626E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21509" name="Zástupný obsah 4">
            <a:extLst>
              <a:ext uri="{FF2B5EF4-FFF2-40B4-BE49-F238E27FC236}">
                <a16:creationId xmlns:a16="http://schemas.microsoft.com/office/drawing/2014/main" id="{D1B2D162-D42E-26F8-3901-A33E9FF8467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488B6114-263B-4200-1EB2-948033614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431213" cy="1325563"/>
          </a:xfrm>
        </p:spPr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21511" name="Zástupný symbol pro datum 6">
            <a:extLst>
              <a:ext uri="{FF2B5EF4-FFF2-40B4-BE49-F238E27FC236}">
                <a16:creationId xmlns:a16="http://schemas.microsoft.com/office/drawing/2014/main" id="{A3149064-37ED-87B2-4D07-06977F062AEE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6EE8786-A979-4A42-A53D-C21F996C01E9}" type="datetime1">
              <a:rPr lang="cs-CZ" altLang="cs-CZ" smtClean="0">
                <a:solidFill>
                  <a:srgbClr val="6F0926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08.10.2025</a:t>
            </a:fld>
            <a:endParaRPr lang="cs-CZ" altLang="cs-CZ">
              <a:solidFill>
                <a:srgbClr val="6F0926"/>
              </a:solidFill>
              <a:latin typeface="Arial" panose="020B0604020202020204" pitchFamily="34" charset="0"/>
            </a:endParaRPr>
          </a:p>
        </p:txBody>
      </p:sp>
      <p:sp>
        <p:nvSpPr>
          <p:cNvPr id="21512" name="Zástupný symbol pro číslo snímku 7">
            <a:extLst>
              <a:ext uri="{FF2B5EF4-FFF2-40B4-BE49-F238E27FC236}">
                <a16:creationId xmlns:a16="http://schemas.microsoft.com/office/drawing/2014/main" id="{0248BF75-BA9C-DEE1-C102-F492D28567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C0B6E98-E32C-4BC9-9490-2BBCEB6282D8}" type="slidenum">
              <a:rPr lang="cs-CZ" altLang="cs-CZ" smtClean="0">
                <a:solidFill>
                  <a:srgbClr val="6F0926"/>
                </a:solidFill>
                <a:latin typeface="Arial" panose="020B0604020202020204" pitchFamily="34" charset="0"/>
              </a:rPr>
              <a:pPr/>
              <a:t>8</a:t>
            </a:fld>
            <a:endParaRPr lang="cs-CZ" altLang="cs-CZ">
              <a:solidFill>
                <a:srgbClr val="6F0926"/>
              </a:solidFill>
              <a:latin typeface="Arial" panose="020B0604020202020204" pitchFamily="34" charset="0"/>
            </a:endParaRPr>
          </a:p>
        </p:txBody>
      </p:sp>
      <p:pic>
        <p:nvPicPr>
          <p:cNvPr id="21513" name="Obrázek 9">
            <a:extLst>
              <a:ext uri="{FF2B5EF4-FFF2-40B4-BE49-F238E27FC236}">
                <a16:creationId xmlns:a16="http://schemas.microsoft.com/office/drawing/2014/main" id="{74BF3133-BE07-47AD-5E1A-E8D74C297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117475"/>
            <a:ext cx="4791075" cy="66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Obrázek 11">
            <a:extLst>
              <a:ext uri="{FF2B5EF4-FFF2-40B4-BE49-F238E27FC236}">
                <a16:creationId xmlns:a16="http://schemas.microsoft.com/office/drawing/2014/main" id="{E605026F-9183-64AA-FF66-3FB8E78D4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0" y="117475"/>
            <a:ext cx="4773613" cy="664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obsah 2">
            <a:extLst>
              <a:ext uri="{FF2B5EF4-FFF2-40B4-BE49-F238E27FC236}">
                <a16:creationId xmlns:a16="http://schemas.microsoft.com/office/drawing/2014/main" id="{43DE16A2-8438-0EA7-EC68-F60D52378A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4963" y="1644650"/>
            <a:ext cx="6980237" cy="4519613"/>
          </a:xfrm>
        </p:spPr>
        <p:txBody>
          <a:bodyPr/>
          <a:lstStyle/>
          <a:p>
            <a:r>
              <a:rPr lang="cs-CZ" altLang="cs-CZ" sz="2400"/>
              <a:t>uchazeč si stanoví pořadí oborů</a:t>
            </a:r>
          </a:p>
          <a:p>
            <a:r>
              <a:rPr lang="cs-CZ" altLang="cs-CZ" sz="2400"/>
              <a:t>pořadí se volí dle preferencí</a:t>
            </a:r>
          </a:p>
          <a:p>
            <a:r>
              <a:rPr lang="cs-CZ" altLang="cs-CZ" sz="2400"/>
              <a:t>pořadí musí být na všech přihláškách stejné</a:t>
            </a:r>
          </a:p>
          <a:p>
            <a:r>
              <a:rPr lang="cs-CZ" altLang="cs-CZ" sz="2400"/>
              <a:t>pořadí je závazné po celou dobu PŘ </a:t>
            </a:r>
          </a:p>
          <a:p>
            <a:r>
              <a:rPr lang="cs-CZ" altLang="cs-CZ" sz="2400"/>
              <a:t>strategie??? Uchazeč by měl volit podle svého vlastního zájmu!!!</a:t>
            </a:r>
          </a:p>
          <a:p>
            <a:endParaRPr lang="cs-CZ" altLang="cs-CZ" sz="240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C51035F3-BEC0-C05B-4DF2-5C4A82851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25" y="298450"/>
            <a:ext cx="6924675" cy="1325563"/>
          </a:xfrm>
        </p:spPr>
        <p:txBody>
          <a:bodyPr/>
          <a:lstStyle/>
          <a:p>
            <a:pPr>
              <a:defRPr/>
            </a:pPr>
            <a:r>
              <a:rPr lang="cs-CZ" dirty="0"/>
              <a:t>Prioritizace oborů</a:t>
            </a:r>
          </a:p>
        </p:txBody>
      </p:sp>
      <p:sp>
        <p:nvSpPr>
          <p:cNvPr id="22532" name="Zástupný symbol pro datum 6">
            <a:extLst>
              <a:ext uri="{FF2B5EF4-FFF2-40B4-BE49-F238E27FC236}">
                <a16:creationId xmlns:a16="http://schemas.microsoft.com/office/drawing/2014/main" id="{98BBBB29-4E42-3DA8-2BFC-94E10C3F2097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42E1C075-63B5-4BE3-B438-FF35E1BC1501}" type="datetime1">
              <a:rPr lang="cs-CZ" altLang="cs-CZ" sz="1200" smtClean="0">
                <a:solidFill>
                  <a:srgbClr val="6F0926"/>
                </a:solidFill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08.10.2025</a:t>
            </a:fld>
            <a:endParaRPr lang="cs-CZ" altLang="cs-CZ" sz="1200">
              <a:solidFill>
                <a:srgbClr val="6F0926"/>
              </a:solidFill>
            </a:endParaRPr>
          </a:p>
        </p:txBody>
      </p:sp>
      <p:sp>
        <p:nvSpPr>
          <p:cNvPr id="22533" name="Zástupný symbol pro číslo snímku 7">
            <a:extLst>
              <a:ext uri="{FF2B5EF4-FFF2-40B4-BE49-F238E27FC236}">
                <a16:creationId xmlns:a16="http://schemas.microsoft.com/office/drawing/2014/main" id="{4BA87EE9-087B-9785-FC99-6E1E327307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B301FD4-B851-4E9A-88EC-0B8B6CC7CA4D}" type="slidenum">
              <a:rPr lang="cs-CZ" altLang="cs-CZ" sz="1200" smtClean="0">
                <a:solidFill>
                  <a:srgbClr val="6F0926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9</a:t>
            </a:fld>
            <a:endParaRPr lang="cs-CZ" altLang="cs-CZ" sz="1200">
              <a:solidFill>
                <a:srgbClr val="6F0926"/>
              </a:solidFill>
            </a:endParaRPr>
          </a:p>
        </p:txBody>
      </p:sp>
      <p:pic>
        <p:nvPicPr>
          <p:cNvPr id="22534" name="Picture 9" descr="Není k dispozici žádný popis fotky.">
            <a:extLst>
              <a:ext uri="{FF2B5EF4-FFF2-40B4-BE49-F238E27FC236}">
                <a16:creationId xmlns:a16="http://schemas.microsoft.com/office/drawing/2014/main" id="{D5BB6A3C-2432-272B-4508-189116939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775" y="1860550"/>
            <a:ext cx="3302000" cy="440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uild="p"/>
    </p:bldLst>
  </p:timing>
</p:sld>
</file>

<file path=ppt/theme/theme1.xml><?xml version="1.0" encoding="utf-8"?>
<a:theme xmlns:a="http://schemas.openxmlformats.org/drawingml/2006/main" name="Gymbos PPT Sablona v0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5" id="{271526B9-C975-EF40-A9C4-3C9B014E03AD}" vid="{04FB9E54-35B7-0D43-9178-4974247017B4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Gymbos PPT Sablona v01</Template>
  <TotalTime>17270</TotalTime>
  <Words>596</Words>
  <Application>Microsoft Office PowerPoint</Application>
  <PresentationFormat>Širokoúhlá obrazovka</PresentationFormat>
  <Paragraphs>109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9" baseType="lpstr">
      <vt:lpstr>Aptos</vt:lpstr>
      <vt:lpstr>Arial</vt:lpstr>
      <vt:lpstr>Calibri</vt:lpstr>
      <vt:lpstr>Wingdings</vt:lpstr>
      <vt:lpstr>Gymbos PPT Sablona v01</vt:lpstr>
      <vt:lpstr>Přijímací řízení 2026</vt:lpstr>
      <vt:lpstr>Základní informace</vt:lpstr>
      <vt:lpstr>Vyhlášení 1. kola Přijímacího řízení (PŘ)</vt:lpstr>
      <vt:lpstr>Podání přihlášky do 1. kola  </vt:lpstr>
      <vt:lpstr>Elektronické podání</vt:lpstr>
      <vt:lpstr>Prezentace aplikace PowerPoint</vt:lpstr>
      <vt:lpstr>tiskopis</vt:lpstr>
      <vt:lpstr>Prezentace aplikace PowerPoint</vt:lpstr>
      <vt:lpstr>Prioritizace oborů</vt:lpstr>
      <vt:lpstr>Termíny zkoušek </vt:lpstr>
      <vt:lpstr>Výsledky</vt:lpstr>
      <vt:lpstr>Odvolání a vzdání se práva na přijetí</vt:lpstr>
      <vt:lpstr>Druhé kolo ???</vt:lpstr>
      <vt:lpstr>Užitečné odkazy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svanovska</dc:creator>
  <cp:lastModifiedBy>Mgr. Alena Svanovská</cp:lastModifiedBy>
  <cp:revision>167</cp:revision>
  <dcterms:created xsi:type="dcterms:W3CDTF">2020-08-17T10:21:16Z</dcterms:created>
  <dcterms:modified xsi:type="dcterms:W3CDTF">2025-10-08T14:16:04Z</dcterms:modified>
</cp:coreProperties>
</file>